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9" r:id="rId3"/>
    <p:sldId id="273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3" r:id="rId15"/>
    <p:sldId id="302" r:id="rId16"/>
    <p:sldId id="304" r:id="rId17"/>
    <p:sldId id="305" r:id="rId18"/>
    <p:sldId id="306" r:id="rId19"/>
    <p:sldId id="30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8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6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2E1FF7-698C-449C-B86E-DF1CAF27BE93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FB1BFF-D6E9-4317-A595-09D13E8DC8FB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400" kern="120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Azelaic</a:t>
          </a:r>
          <a:r>
            <a:rPr 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Acid 5%</a:t>
          </a:r>
          <a:endParaRPr lang="en-US" sz="14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28ED6EB8-48B1-45ED-818A-00FFF2EB3CDD}" type="parTrans" cxnId="{46E85831-BFF9-4206-BC1D-FA2A86834702}">
      <dgm:prSet/>
      <dgm:spPr/>
      <dgm:t>
        <a:bodyPr/>
        <a:lstStyle/>
        <a:p>
          <a:endParaRPr lang="en-US"/>
        </a:p>
      </dgm:t>
    </dgm:pt>
    <dgm:pt modelId="{C8258D9F-908B-430C-BD25-6A9993BFECB0}" type="sibTrans" cxnId="{46E85831-BFF9-4206-BC1D-FA2A86834702}">
      <dgm:prSet/>
      <dgm:spPr/>
      <dgm:t>
        <a:bodyPr/>
        <a:lstStyle/>
        <a:p>
          <a:endParaRPr lang="en-US"/>
        </a:p>
      </dgm:t>
    </dgm:pt>
    <dgm:pt modelId="{28693A12-8550-4E7E-8A30-883D72400514}">
      <dgm:prSet phldrT="[Text]" phldr="1"/>
      <dgm:spPr/>
      <dgm:t>
        <a:bodyPr/>
        <a:lstStyle/>
        <a:p>
          <a:endParaRPr lang="en-US" dirty="0"/>
        </a:p>
      </dgm:t>
    </dgm:pt>
    <dgm:pt modelId="{B69B5ECD-3017-4FEB-AF44-6F6BABA6EE52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Licorice Extract 5%</a:t>
          </a:r>
        </a:p>
        <a:p>
          <a:r>
            <a:rPr 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(</a:t>
          </a:r>
          <a:r>
            <a:rPr lang="en-US" sz="1400" kern="120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Glabridin</a:t>
          </a:r>
          <a:r>
            <a:rPr 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, </a:t>
          </a:r>
          <a:r>
            <a:rPr lang="en-US" sz="1400" kern="120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Glabrin</a:t>
          </a:r>
          <a:r>
            <a:rPr 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&amp; </a:t>
          </a:r>
          <a:r>
            <a:rPr lang="en-US" sz="1400" kern="120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Isoliquertin</a:t>
          </a:r>
          <a:r>
            <a:rPr 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)</a:t>
          </a:r>
          <a:endParaRPr lang="en-US" sz="14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7C8A8D49-C6D9-437A-8CF7-88D7FC4A58C1}" type="sibTrans" cxnId="{77164FC0-1B65-461C-9BFF-2DA9BEC27B1F}">
      <dgm:prSet/>
      <dgm:spPr/>
      <dgm:t>
        <a:bodyPr/>
        <a:lstStyle/>
        <a:p>
          <a:endParaRPr lang="en-US"/>
        </a:p>
      </dgm:t>
    </dgm:pt>
    <dgm:pt modelId="{D1D4DA6C-420B-4744-8031-388A677772DF}" type="parTrans" cxnId="{77164FC0-1B65-461C-9BFF-2DA9BEC27B1F}">
      <dgm:prSet/>
      <dgm:spPr/>
      <dgm:t>
        <a:bodyPr/>
        <a:lstStyle/>
        <a:p>
          <a:endParaRPr lang="en-US"/>
        </a:p>
      </dgm:t>
    </dgm:pt>
    <dgm:pt modelId="{522DBFBB-90E9-43F4-AD53-ED6E6910034D}" type="sibTrans" cxnId="{61F45B08-3EE4-48D0-B9C1-1CD532278F8F}">
      <dgm:prSet/>
      <dgm:spPr/>
      <dgm:t>
        <a:bodyPr/>
        <a:lstStyle/>
        <a:p>
          <a:endParaRPr lang="en-US"/>
        </a:p>
      </dgm:t>
    </dgm:pt>
    <dgm:pt modelId="{E859EC64-921F-4B2E-AA4A-0532B63E4E8D}" type="parTrans" cxnId="{61F45B08-3EE4-48D0-B9C1-1CD532278F8F}">
      <dgm:prSet/>
      <dgm:spPr/>
      <dgm:t>
        <a:bodyPr/>
        <a:lstStyle/>
        <a:p>
          <a:endParaRPr lang="en-US"/>
        </a:p>
      </dgm:t>
    </dgm:pt>
    <dgm:pt modelId="{C5FD95E4-9B23-4A3B-8745-BDAADCCB4009}">
      <dgm:prSet phldrT="[Text]" phldr="1"/>
      <dgm:spPr/>
      <dgm:t>
        <a:bodyPr/>
        <a:lstStyle/>
        <a:p>
          <a:endParaRPr lang="en-US" dirty="0"/>
        </a:p>
      </dgm:t>
    </dgm:pt>
    <dgm:pt modelId="{03792D0E-EB84-45F3-A250-C209EBA9673E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400" kern="120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Phytic</a:t>
          </a:r>
          <a:r>
            <a:rPr 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Acid 5%</a:t>
          </a:r>
          <a:endParaRPr lang="en-US" sz="14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A118F7F3-78C6-4DDD-8D3B-C185AD78D495}" type="sibTrans" cxnId="{D003CFB3-184E-4F47-8AA4-902B46DC6B9B}">
      <dgm:prSet/>
      <dgm:spPr/>
      <dgm:t>
        <a:bodyPr/>
        <a:lstStyle/>
        <a:p>
          <a:endParaRPr lang="en-US"/>
        </a:p>
      </dgm:t>
    </dgm:pt>
    <dgm:pt modelId="{D2C13727-662A-4010-BE87-50BC94880E8A}" type="parTrans" cxnId="{D003CFB3-184E-4F47-8AA4-902B46DC6B9B}">
      <dgm:prSet/>
      <dgm:spPr/>
      <dgm:t>
        <a:bodyPr/>
        <a:lstStyle/>
        <a:p>
          <a:endParaRPr lang="en-US"/>
        </a:p>
      </dgm:t>
    </dgm:pt>
    <dgm:pt modelId="{C11173EE-A621-4975-9B7F-672059C6CF1B}" type="sibTrans" cxnId="{E7C50AC0-FDC4-4EE8-A26F-E76B6E8DEECE}">
      <dgm:prSet/>
      <dgm:spPr/>
      <dgm:t>
        <a:bodyPr/>
        <a:lstStyle/>
        <a:p>
          <a:endParaRPr lang="en-US"/>
        </a:p>
      </dgm:t>
    </dgm:pt>
    <dgm:pt modelId="{739EE0F5-6E2F-4A1C-BA0E-B9DC32346CE1}" type="parTrans" cxnId="{E7C50AC0-FDC4-4EE8-A26F-E76B6E8DEECE}">
      <dgm:prSet/>
      <dgm:spPr/>
      <dgm:t>
        <a:bodyPr/>
        <a:lstStyle/>
        <a:p>
          <a:endParaRPr lang="en-US"/>
        </a:p>
      </dgm:t>
    </dgm:pt>
    <dgm:pt modelId="{3A491123-5841-4D05-B4F9-EBB5C5AC30FC}">
      <dgm:prSet phldrT="[Text]"/>
      <dgm:spPr/>
      <dgm:t>
        <a:bodyPr/>
        <a:lstStyle/>
        <a:p>
          <a:endParaRPr lang="en-US" dirty="0"/>
        </a:p>
      </dgm:t>
    </dgm:pt>
    <dgm:pt modelId="{255A0D89-7AAD-4506-B7EA-5328E84CE908}" type="sibTrans" cxnId="{E47AD147-955B-49BB-A067-3953018F3597}">
      <dgm:prSet/>
      <dgm:spPr/>
      <dgm:t>
        <a:bodyPr/>
        <a:lstStyle/>
        <a:p>
          <a:endParaRPr lang="en-US"/>
        </a:p>
      </dgm:t>
    </dgm:pt>
    <dgm:pt modelId="{DE305CD5-C6B0-494A-A927-F205122D8F72}" type="parTrans" cxnId="{E47AD147-955B-49BB-A067-3953018F3597}">
      <dgm:prSet/>
      <dgm:spPr/>
      <dgm:t>
        <a:bodyPr/>
        <a:lstStyle/>
        <a:p>
          <a:endParaRPr lang="en-US"/>
        </a:p>
      </dgm:t>
    </dgm:pt>
    <dgm:pt modelId="{A5B1C2B8-285A-4412-8C2D-F21D8AFE73F6}">
      <dgm:prSet phldrT="[Text]"/>
      <dgm:spPr/>
      <dgm:t>
        <a:bodyPr/>
        <a:lstStyle/>
        <a:p>
          <a:endParaRPr lang="en-US" dirty="0"/>
        </a:p>
      </dgm:t>
    </dgm:pt>
    <dgm:pt modelId="{4562CEE5-8A76-462D-8704-F9BAEFB6C326}" type="sibTrans" cxnId="{3144F5D6-C401-44E1-A2DC-C7392A0B11DE}">
      <dgm:prSet/>
      <dgm:spPr/>
      <dgm:t>
        <a:bodyPr/>
        <a:lstStyle/>
        <a:p>
          <a:endParaRPr lang="en-US"/>
        </a:p>
      </dgm:t>
    </dgm:pt>
    <dgm:pt modelId="{40A34B9D-77C8-40EF-A919-C9C1016B3AB1}" type="parTrans" cxnId="{3144F5D6-C401-44E1-A2DC-C7392A0B11DE}">
      <dgm:prSet/>
      <dgm:spPr/>
      <dgm:t>
        <a:bodyPr/>
        <a:lstStyle/>
        <a:p>
          <a:endParaRPr lang="en-US"/>
        </a:p>
      </dgm:t>
    </dgm:pt>
    <dgm:pt modelId="{E8164CFB-531F-4893-AA94-4FF5EB10747F}" type="pres">
      <dgm:prSet presAssocID="{CD2E1FF7-698C-449C-B86E-DF1CAF27BE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2515DB-53BF-4ABD-8549-71164C3AA1BD}" type="pres">
      <dgm:prSet presAssocID="{D1FB1BFF-D6E9-4317-A595-09D13E8DC8FB}" presName="linNode" presStyleCnt="0"/>
      <dgm:spPr/>
    </dgm:pt>
    <dgm:pt modelId="{FE2AB2A4-F4FD-4378-898D-5ED41570936F}" type="pres">
      <dgm:prSet presAssocID="{D1FB1BFF-D6E9-4317-A595-09D13E8DC8FB}" presName="parentText" presStyleLbl="node1" presStyleIdx="0" presStyleCnt="3" custScaleX="51694" custLinFactNeighborX="2306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20DE00-479B-44C9-9A48-0E6FCBF09472}" type="pres">
      <dgm:prSet presAssocID="{D1FB1BFF-D6E9-4317-A595-09D13E8DC8FB}" presName="descendantText" presStyleLbl="alignAccFollowNode1" presStyleIdx="0" presStyleCnt="3" custScaleX="126183" custLinFactNeighborX="1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CFA6B4-2779-448D-B1D7-2900B817E697}" type="pres">
      <dgm:prSet presAssocID="{C8258D9F-908B-430C-BD25-6A9993BFECB0}" presName="sp" presStyleCnt="0"/>
      <dgm:spPr/>
    </dgm:pt>
    <dgm:pt modelId="{A54704EC-A1E5-4F99-A511-06989AFA60C2}" type="pres">
      <dgm:prSet presAssocID="{03792D0E-EB84-45F3-A250-C209EBA9673E}" presName="linNode" presStyleCnt="0"/>
      <dgm:spPr/>
    </dgm:pt>
    <dgm:pt modelId="{A730CF01-55C5-4073-9569-03B58008D517}" type="pres">
      <dgm:prSet presAssocID="{03792D0E-EB84-45F3-A250-C209EBA9673E}" presName="parentText" presStyleLbl="node1" presStyleIdx="1" presStyleCnt="3" custScaleX="53255" custLinFactNeighborX="1459" custLinFactNeighborY="-229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A37BCA-7F98-416D-8999-74EF273B9813}" type="pres">
      <dgm:prSet presAssocID="{03792D0E-EB84-45F3-A250-C209EBA9673E}" presName="descendantText" presStyleLbl="alignAccFollowNode1" presStyleIdx="1" presStyleCnt="3" custScaleX="126336" custLinFactNeighborX="6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6D4340-7350-4F01-8D47-4A4FB786EF2F}" type="pres">
      <dgm:prSet presAssocID="{A118F7F3-78C6-4DDD-8D3B-C185AD78D495}" presName="sp" presStyleCnt="0"/>
      <dgm:spPr/>
    </dgm:pt>
    <dgm:pt modelId="{4149DC5D-1A61-4E7C-B0B2-BFE2ACAB6D10}" type="pres">
      <dgm:prSet presAssocID="{B69B5ECD-3017-4FEB-AF44-6F6BABA6EE52}" presName="linNode" presStyleCnt="0"/>
      <dgm:spPr/>
    </dgm:pt>
    <dgm:pt modelId="{5F903DD6-64CA-4166-A9D8-DFBF593FFBDC}" type="pres">
      <dgm:prSet presAssocID="{B69B5ECD-3017-4FEB-AF44-6F6BABA6EE52}" presName="parentText" presStyleLbl="node1" presStyleIdx="2" presStyleCnt="3" custScaleX="54124" custLinFactNeighborX="2289" custLinFactNeighborY="-101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DE82F3-87D8-4476-8FC2-0598A5075523}" type="pres">
      <dgm:prSet presAssocID="{B69B5ECD-3017-4FEB-AF44-6F6BABA6EE52}" presName="descendantText" presStyleLbl="alignAccFollowNode1" presStyleIdx="2" presStyleCnt="3" custScaleX="126336" custLinFactNeighborX="6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164FC0-1B65-461C-9BFF-2DA9BEC27B1F}" srcId="{CD2E1FF7-698C-449C-B86E-DF1CAF27BE93}" destId="{B69B5ECD-3017-4FEB-AF44-6F6BABA6EE52}" srcOrd="2" destOrd="0" parTransId="{D1D4DA6C-420B-4744-8031-388A677772DF}" sibTransId="{7C8A8D49-C6D9-437A-8CF7-88D7FC4A58C1}"/>
    <dgm:cxn modelId="{1D8DE6F0-6E41-46C5-9BBC-849CCA18DF24}" type="presOf" srcId="{CD2E1FF7-698C-449C-B86E-DF1CAF27BE93}" destId="{E8164CFB-531F-4893-AA94-4FF5EB10747F}" srcOrd="0" destOrd="0" presId="urn:microsoft.com/office/officeart/2005/8/layout/vList5"/>
    <dgm:cxn modelId="{60360DE1-5224-40D5-9D74-5281018C9304}" type="presOf" srcId="{28693A12-8550-4E7E-8A30-883D72400514}" destId="{3ADE82F3-87D8-4476-8FC2-0598A5075523}" srcOrd="0" destOrd="0" presId="urn:microsoft.com/office/officeart/2005/8/layout/vList5"/>
    <dgm:cxn modelId="{E47AD147-955B-49BB-A067-3953018F3597}" srcId="{D1FB1BFF-D6E9-4317-A595-09D13E8DC8FB}" destId="{3A491123-5841-4D05-B4F9-EBB5C5AC30FC}" srcOrd="0" destOrd="0" parTransId="{DE305CD5-C6B0-494A-A927-F205122D8F72}" sibTransId="{255A0D89-7AAD-4506-B7EA-5328E84CE908}"/>
    <dgm:cxn modelId="{4101A9EC-09CD-4903-A8D3-114542B86E96}" type="presOf" srcId="{B69B5ECD-3017-4FEB-AF44-6F6BABA6EE52}" destId="{5F903DD6-64CA-4166-A9D8-DFBF593FFBDC}" srcOrd="0" destOrd="0" presId="urn:microsoft.com/office/officeart/2005/8/layout/vList5"/>
    <dgm:cxn modelId="{331415CB-B09A-4963-ACAF-B32DFF01F345}" type="presOf" srcId="{03792D0E-EB84-45F3-A250-C209EBA9673E}" destId="{A730CF01-55C5-4073-9569-03B58008D517}" srcOrd="0" destOrd="0" presId="urn:microsoft.com/office/officeart/2005/8/layout/vList5"/>
    <dgm:cxn modelId="{2ED7C8B6-27A0-42AC-8A6E-2448FC239859}" type="presOf" srcId="{A5B1C2B8-285A-4412-8C2D-F21D8AFE73F6}" destId="{B020DE00-479B-44C9-9A48-0E6FCBF09472}" srcOrd="0" destOrd="1" presId="urn:microsoft.com/office/officeart/2005/8/layout/vList5"/>
    <dgm:cxn modelId="{722258B3-82B8-4D75-BA71-30FA741EDC43}" type="presOf" srcId="{3A491123-5841-4D05-B4F9-EBB5C5AC30FC}" destId="{B020DE00-479B-44C9-9A48-0E6FCBF09472}" srcOrd="0" destOrd="0" presId="urn:microsoft.com/office/officeart/2005/8/layout/vList5"/>
    <dgm:cxn modelId="{3144F5D6-C401-44E1-A2DC-C7392A0B11DE}" srcId="{D1FB1BFF-D6E9-4317-A595-09D13E8DC8FB}" destId="{A5B1C2B8-285A-4412-8C2D-F21D8AFE73F6}" srcOrd="1" destOrd="0" parTransId="{40A34B9D-77C8-40EF-A919-C9C1016B3AB1}" sibTransId="{4562CEE5-8A76-462D-8704-F9BAEFB6C326}"/>
    <dgm:cxn modelId="{61F45B08-3EE4-48D0-B9C1-1CD532278F8F}" srcId="{B69B5ECD-3017-4FEB-AF44-6F6BABA6EE52}" destId="{28693A12-8550-4E7E-8A30-883D72400514}" srcOrd="0" destOrd="0" parTransId="{E859EC64-921F-4B2E-AA4A-0532B63E4E8D}" sibTransId="{522DBFBB-90E9-43F4-AD53-ED6E6910034D}"/>
    <dgm:cxn modelId="{3A548E33-2D55-4516-8662-F69525C1E915}" type="presOf" srcId="{D1FB1BFF-D6E9-4317-A595-09D13E8DC8FB}" destId="{FE2AB2A4-F4FD-4378-898D-5ED41570936F}" srcOrd="0" destOrd="0" presId="urn:microsoft.com/office/officeart/2005/8/layout/vList5"/>
    <dgm:cxn modelId="{E7C50AC0-FDC4-4EE8-A26F-E76B6E8DEECE}" srcId="{03792D0E-EB84-45F3-A250-C209EBA9673E}" destId="{C5FD95E4-9B23-4A3B-8745-BDAADCCB4009}" srcOrd="0" destOrd="0" parTransId="{739EE0F5-6E2F-4A1C-BA0E-B9DC32346CE1}" sibTransId="{C11173EE-A621-4975-9B7F-672059C6CF1B}"/>
    <dgm:cxn modelId="{46E85831-BFF9-4206-BC1D-FA2A86834702}" srcId="{CD2E1FF7-698C-449C-B86E-DF1CAF27BE93}" destId="{D1FB1BFF-D6E9-4317-A595-09D13E8DC8FB}" srcOrd="0" destOrd="0" parTransId="{28ED6EB8-48B1-45ED-818A-00FFF2EB3CDD}" sibTransId="{C8258D9F-908B-430C-BD25-6A9993BFECB0}"/>
    <dgm:cxn modelId="{D003CFB3-184E-4F47-8AA4-902B46DC6B9B}" srcId="{CD2E1FF7-698C-449C-B86E-DF1CAF27BE93}" destId="{03792D0E-EB84-45F3-A250-C209EBA9673E}" srcOrd="1" destOrd="0" parTransId="{D2C13727-662A-4010-BE87-50BC94880E8A}" sibTransId="{A118F7F3-78C6-4DDD-8D3B-C185AD78D495}"/>
    <dgm:cxn modelId="{3100DF5C-19EC-4324-A1ED-A74592C48BFD}" type="presOf" srcId="{C5FD95E4-9B23-4A3B-8745-BDAADCCB4009}" destId="{B6A37BCA-7F98-416D-8999-74EF273B9813}" srcOrd="0" destOrd="0" presId="urn:microsoft.com/office/officeart/2005/8/layout/vList5"/>
    <dgm:cxn modelId="{F676BFEC-03CC-467F-8BB2-DA928631207F}" type="presParOf" srcId="{E8164CFB-531F-4893-AA94-4FF5EB10747F}" destId="{B62515DB-53BF-4ABD-8549-71164C3AA1BD}" srcOrd="0" destOrd="0" presId="urn:microsoft.com/office/officeart/2005/8/layout/vList5"/>
    <dgm:cxn modelId="{4C9239FE-920C-4E7E-8AC7-34B52BA19BD4}" type="presParOf" srcId="{B62515DB-53BF-4ABD-8549-71164C3AA1BD}" destId="{FE2AB2A4-F4FD-4378-898D-5ED41570936F}" srcOrd="0" destOrd="0" presId="urn:microsoft.com/office/officeart/2005/8/layout/vList5"/>
    <dgm:cxn modelId="{EE5B769A-3130-43FC-8D0C-7266ACEA90ED}" type="presParOf" srcId="{B62515DB-53BF-4ABD-8549-71164C3AA1BD}" destId="{B020DE00-479B-44C9-9A48-0E6FCBF09472}" srcOrd="1" destOrd="0" presId="urn:microsoft.com/office/officeart/2005/8/layout/vList5"/>
    <dgm:cxn modelId="{1C254DA9-BA39-4B77-B2C6-920B2E3C0D71}" type="presParOf" srcId="{E8164CFB-531F-4893-AA94-4FF5EB10747F}" destId="{87CFA6B4-2779-448D-B1D7-2900B817E697}" srcOrd="1" destOrd="0" presId="urn:microsoft.com/office/officeart/2005/8/layout/vList5"/>
    <dgm:cxn modelId="{9C1F0BDA-AC22-45A9-BA47-F31D1844163A}" type="presParOf" srcId="{E8164CFB-531F-4893-AA94-4FF5EB10747F}" destId="{A54704EC-A1E5-4F99-A511-06989AFA60C2}" srcOrd="2" destOrd="0" presId="urn:microsoft.com/office/officeart/2005/8/layout/vList5"/>
    <dgm:cxn modelId="{D9ECD9DD-14B0-4219-AD4B-C28C372CB065}" type="presParOf" srcId="{A54704EC-A1E5-4F99-A511-06989AFA60C2}" destId="{A730CF01-55C5-4073-9569-03B58008D517}" srcOrd="0" destOrd="0" presId="urn:microsoft.com/office/officeart/2005/8/layout/vList5"/>
    <dgm:cxn modelId="{F1020120-19F3-4A31-8FEB-EBF75184DE66}" type="presParOf" srcId="{A54704EC-A1E5-4F99-A511-06989AFA60C2}" destId="{B6A37BCA-7F98-416D-8999-74EF273B9813}" srcOrd="1" destOrd="0" presId="urn:microsoft.com/office/officeart/2005/8/layout/vList5"/>
    <dgm:cxn modelId="{A2CF6ABB-CB7B-4C39-BC43-B3B396F00886}" type="presParOf" srcId="{E8164CFB-531F-4893-AA94-4FF5EB10747F}" destId="{486D4340-7350-4F01-8D47-4A4FB786EF2F}" srcOrd="3" destOrd="0" presId="urn:microsoft.com/office/officeart/2005/8/layout/vList5"/>
    <dgm:cxn modelId="{0158A430-8789-4F54-8182-A51EA6A815DD}" type="presParOf" srcId="{E8164CFB-531F-4893-AA94-4FF5EB10747F}" destId="{4149DC5D-1A61-4E7C-B0B2-BFE2ACAB6D10}" srcOrd="4" destOrd="0" presId="urn:microsoft.com/office/officeart/2005/8/layout/vList5"/>
    <dgm:cxn modelId="{30E0EC11-58DE-4CEC-8EB8-18CF3D908617}" type="presParOf" srcId="{4149DC5D-1A61-4E7C-B0B2-BFE2ACAB6D10}" destId="{5F903DD6-64CA-4166-A9D8-DFBF593FFBDC}" srcOrd="0" destOrd="0" presId="urn:microsoft.com/office/officeart/2005/8/layout/vList5"/>
    <dgm:cxn modelId="{9323E377-18A9-434B-A4F3-98EFA88A27F9}" type="presParOf" srcId="{4149DC5D-1A61-4E7C-B0B2-BFE2ACAB6D10}" destId="{3ADE82F3-87D8-4476-8FC2-0598A507552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20DE00-479B-44C9-9A48-0E6FCBF09472}">
      <dsp:nvSpPr>
        <dsp:cNvPr id="0" name=""/>
        <dsp:cNvSpPr/>
      </dsp:nvSpPr>
      <dsp:spPr>
        <a:xfrm rot="5400000">
          <a:off x="4602786" y="-2846384"/>
          <a:ext cx="1054756" cy="701520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 dirty="0"/>
        </a:p>
      </dsp:txBody>
      <dsp:txXfrm rot="-5400000">
        <a:off x="1622560" y="185331"/>
        <a:ext cx="6963720" cy="951778"/>
      </dsp:txXfrm>
    </dsp:sp>
    <dsp:sp modelId="{FE2AB2A4-F4FD-4378-898D-5ED41570936F}">
      <dsp:nvSpPr>
        <dsp:cNvPr id="0" name=""/>
        <dsp:cNvSpPr/>
      </dsp:nvSpPr>
      <dsp:spPr>
        <a:xfrm>
          <a:off x="130473" y="6"/>
          <a:ext cx="1616599" cy="1318445"/>
        </a:xfrm>
        <a:prstGeom prst="roundRect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Azelaic</a:t>
          </a:r>
          <a:r>
            <a:rPr 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Acid 5%</a:t>
          </a:r>
          <a:endParaRPr lang="en-US" sz="14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194834" y="64367"/>
        <a:ext cx="1487877" cy="1189723"/>
      </dsp:txXfrm>
    </dsp:sp>
    <dsp:sp modelId="{B6A37BCA-7F98-416D-8999-74EF273B9813}">
      <dsp:nvSpPr>
        <dsp:cNvPr id="0" name=""/>
        <dsp:cNvSpPr/>
      </dsp:nvSpPr>
      <dsp:spPr>
        <a:xfrm rot="5400000">
          <a:off x="4650993" y="-1462839"/>
          <a:ext cx="1054756" cy="70168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 dirty="0"/>
        </a:p>
      </dsp:txBody>
      <dsp:txXfrm rot="-5400000">
        <a:off x="1669944" y="1569699"/>
        <a:ext cx="6965367" cy="951778"/>
      </dsp:txXfrm>
    </dsp:sp>
    <dsp:sp modelId="{A730CF01-55C5-4073-9569-03B58008D517}">
      <dsp:nvSpPr>
        <dsp:cNvPr id="0" name=""/>
        <dsp:cNvSpPr/>
      </dsp:nvSpPr>
      <dsp:spPr>
        <a:xfrm>
          <a:off x="83305" y="1356120"/>
          <a:ext cx="1663789" cy="1318445"/>
        </a:xfrm>
        <a:prstGeom prst="roundRect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Phytic</a:t>
          </a:r>
          <a:r>
            <a:rPr 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Acid 5%</a:t>
          </a:r>
          <a:endParaRPr lang="en-US" sz="14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147666" y="1420481"/>
        <a:ext cx="1535067" cy="1189723"/>
      </dsp:txXfrm>
    </dsp:sp>
    <dsp:sp modelId="{3ADE82F3-87D8-4476-8FC2-0598A5075523}">
      <dsp:nvSpPr>
        <dsp:cNvPr id="0" name=""/>
        <dsp:cNvSpPr/>
      </dsp:nvSpPr>
      <dsp:spPr>
        <a:xfrm rot="5400000">
          <a:off x="4661282" y="-68183"/>
          <a:ext cx="1054756" cy="699627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 dirty="0"/>
        </a:p>
      </dsp:txBody>
      <dsp:txXfrm rot="-5400000">
        <a:off x="1690521" y="2954067"/>
        <a:ext cx="6944790" cy="951778"/>
      </dsp:txXfrm>
    </dsp:sp>
    <dsp:sp modelId="{5F903DD6-64CA-4166-A9D8-DFBF593FFBDC}">
      <dsp:nvSpPr>
        <dsp:cNvPr id="0" name=""/>
        <dsp:cNvSpPr/>
      </dsp:nvSpPr>
      <dsp:spPr>
        <a:xfrm>
          <a:off x="129031" y="2757325"/>
          <a:ext cx="1685980" cy="1318445"/>
        </a:xfrm>
        <a:prstGeom prst="roundRect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Licorice Extract 5%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(</a:t>
          </a:r>
          <a:r>
            <a:rPr lang="en-US" sz="1400" kern="120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Glabridin</a:t>
          </a:r>
          <a:r>
            <a:rPr 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, </a:t>
          </a:r>
          <a:r>
            <a:rPr lang="en-US" sz="1400" kern="120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Glabrin</a:t>
          </a:r>
          <a:r>
            <a:rPr 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&amp; </a:t>
          </a:r>
          <a:r>
            <a:rPr lang="en-US" sz="1400" kern="120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Isoliquertin</a:t>
          </a:r>
          <a:r>
            <a:rPr 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)</a:t>
          </a:r>
          <a:endParaRPr lang="en-US" sz="14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193392" y="2821686"/>
        <a:ext cx="1557258" cy="11897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798C2-40DF-47EF-A519-657CE5FCC1AD}" type="datetimeFigureOut">
              <a:rPr lang="en-US" smtClean="0"/>
              <a:pPr/>
              <a:t>25/08/2015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E3800-2CC2-491C-8CBF-FC8B94AA48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50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8317-5EAB-4A9B-96FB-DA00BBA7921B}" type="datetimeFigureOut">
              <a:rPr lang="en-US" smtClean="0"/>
              <a:pPr/>
              <a:t>25/08/2015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AB2A-72EF-4D09-9C3A-612A049A9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push dir="u"/>
      </p:transition>
    </mc:Choice>
    <mc:Fallback>
      <p:transition xmlns:p14="http://schemas.microsoft.com/office/powerpoint/2010/main" spd="med" advClick="0" advTm="500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8317-5EAB-4A9B-96FB-DA00BBA7921B}" type="datetimeFigureOut">
              <a:rPr lang="en-US" smtClean="0"/>
              <a:pPr/>
              <a:t>25/08/2015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AB2A-72EF-4D09-9C3A-612A049A9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push dir="u"/>
      </p:transition>
    </mc:Choice>
    <mc:Fallback>
      <p:transition xmlns:p14="http://schemas.microsoft.com/office/powerpoint/2010/main" spd="med" advClick="0" advTm="500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8317-5EAB-4A9B-96FB-DA00BBA7921B}" type="datetimeFigureOut">
              <a:rPr lang="en-US" smtClean="0"/>
              <a:pPr/>
              <a:t>25/08/2015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AB2A-72EF-4D09-9C3A-612A049A9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push dir="u"/>
      </p:transition>
    </mc:Choice>
    <mc:Fallback>
      <p:transition xmlns:p14="http://schemas.microsoft.com/office/powerpoint/2010/main" spd="med" advClick="0" advTm="500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8317-5EAB-4A9B-96FB-DA00BBA7921B}" type="datetimeFigureOut">
              <a:rPr lang="en-US" smtClean="0"/>
              <a:pPr/>
              <a:t>25/08/2015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AB2A-72EF-4D09-9C3A-612A049A9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push dir="u"/>
      </p:transition>
    </mc:Choice>
    <mc:Fallback>
      <p:transition xmlns:p14="http://schemas.microsoft.com/office/powerpoint/2010/main" spd="med" advClick="0" advTm="500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8317-5EAB-4A9B-96FB-DA00BBA7921B}" type="datetimeFigureOut">
              <a:rPr lang="en-US" smtClean="0"/>
              <a:pPr/>
              <a:t>25/08/2015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AB2A-72EF-4D09-9C3A-612A049A9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push dir="u"/>
      </p:transition>
    </mc:Choice>
    <mc:Fallback>
      <p:transition xmlns:p14="http://schemas.microsoft.com/office/powerpoint/2010/main" spd="med" advClick="0" advTm="500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8317-5EAB-4A9B-96FB-DA00BBA7921B}" type="datetimeFigureOut">
              <a:rPr lang="en-US" smtClean="0"/>
              <a:pPr/>
              <a:t>25/08/2015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AB2A-72EF-4D09-9C3A-612A049A9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push dir="u"/>
      </p:transition>
    </mc:Choice>
    <mc:Fallback>
      <p:transition xmlns:p14="http://schemas.microsoft.com/office/powerpoint/2010/main" spd="med" advClick="0" advTm="500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8317-5EAB-4A9B-96FB-DA00BBA7921B}" type="datetimeFigureOut">
              <a:rPr lang="en-US" smtClean="0"/>
              <a:pPr/>
              <a:t>25/08/2015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AB2A-72EF-4D09-9C3A-612A049A9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push dir="u"/>
      </p:transition>
    </mc:Choice>
    <mc:Fallback>
      <p:transition xmlns:p14="http://schemas.microsoft.com/office/powerpoint/2010/main" spd="med" advClick="0" advTm="500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8317-5EAB-4A9B-96FB-DA00BBA7921B}" type="datetimeFigureOut">
              <a:rPr lang="en-US" smtClean="0"/>
              <a:pPr/>
              <a:t>25/08/2015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AB2A-72EF-4D09-9C3A-612A049A9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push dir="u"/>
      </p:transition>
    </mc:Choice>
    <mc:Fallback>
      <p:transition xmlns:p14="http://schemas.microsoft.com/office/powerpoint/2010/main" spd="med" advClick="0" advTm="500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8317-5EAB-4A9B-96FB-DA00BBA7921B}" type="datetimeFigureOut">
              <a:rPr lang="en-US" smtClean="0"/>
              <a:pPr/>
              <a:t>25/08/2015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AB2A-72EF-4D09-9C3A-612A049A9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push dir="u"/>
      </p:transition>
    </mc:Choice>
    <mc:Fallback>
      <p:transition xmlns:p14="http://schemas.microsoft.com/office/powerpoint/2010/main" spd="med" advClick="0" advTm="500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8317-5EAB-4A9B-96FB-DA00BBA7921B}" type="datetimeFigureOut">
              <a:rPr lang="en-US" smtClean="0"/>
              <a:pPr/>
              <a:t>25/08/2015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AB2A-72EF-4D09-9C3A-612A049A9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push dir="u"/>
      </p:transition>
    </mc:Choice>
    <mc:Fallback>
      <p:transition xmlns:p14="http://schemas.microsoft.com/office/powerpoint/2010/main" spd="med" advClick="0" advTm="500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8317-5EAB-4A9B-96FB-DA00BBA7921B}" type="datetimeFigureOut">
              <a:rPr lang="en-US" smtClean="0"/>
              <a:pPr/>
              <a:t>25/08/2015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AB2A-72EF-4D09-9C3A-612A049A9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push dir="u"/>
      </p:transition>
    </mc:Choice>
    <mc:Fallback>
      <p:transition xmlns:p14="http://schemas.microsoft.com/office/powerpoint/2010/main" spd="med" advClick="0" advTm="500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68317-5EAB-4A9B-96FB-DA00BBA7921B}" type="datetimeFigureOut">
              <a:rPr lang="en-US" smtClean="0"/>
              <a:pPr/>
              <a:t>25/08/2015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4AB2A-72EF-4D09-9C3A-612A049A9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5000">
        <p:push dir="u"/>
      </p:transition>
    </mc:Choice>
    <mc:Fallback>
      <p:transition xmlns:p14="http://schemas.microsoft.com/office/powerpoint/2010/main" spd="med" advClick="0" advTm="5000">
        <p:push dir="u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ata 3"/>
          <p:cNvSpPr/>
          <p:nvPr/>
        </p:nvSpPr>
        <p:spPr>
          <a:xfrm>
            <a:off x="4627582" y="0"/>
            <a:ext cx="5520972" cy="7010400"/>
          </a:xfrm>
          <a:prstGeom prst="flowChartInputOutpu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1"/>
          <p:cNvSpPr>
            <a:spLocks noGrp="1"/>
          </p:cNvSpPr>
          <p:nvPr>
            <p:ph type="ctrTitle"/>
          </p:nvPr>
        </p:nvSpPr>
        <p:spPr>
          <a:xfrm>
            <a:off x="5008581" y="0"/>
            <a:ext cx="4745019" cy="84119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3600" dirty="0" smtClean="0">
                <a:ea typeface="+mj-ea"/>
              </a:rPr>
              <a:t>     </a:t>
            </a:r>
            <a:r>
              <a:rPr lang="en-US" sz="3600" dirty="0" err="1" smtClean="0">
                <a:ea typeface="+mj-ea"/>
              </a:rPr>
              <a:t>Lightenex</a:t>
            </a:r>
            <a:r>
              <a:rPr lang="en-US" sz="3600" dirty="0">
                <a:ea typeface="+mj-ea"/>
              </a:rPr>
              <a:t>® Plus</a:t>
            </a:r>
          </a:p>
        </p:txBody>
      </p:sp>
      <p:pic>
        <p:nvPicPr>
          <p:cNvPr id="30" name="Picture 3" descr="L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311" y="1676400"/>
            <a:ext cx="2644089" cy="242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943599" cy="701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push dir="u"/>
      </p:transition>
    </mc:Choice>
    <mc:Fallback>
      <p:transition xmlns:p14="http://schemas.microsoft.com/office/powerpoint/2010/main" spd="med" advClick="0" advTm="5000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598" y="2606040"/>
            <a:ext cx="8229602" cy="3342453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160020" indent="-342900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 well as two hydroquinone </a:t>
            </a:r>
            <a:r>
              <a:rPr lang="en-GB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analogues,it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contains two new compounds</a:t>
            </a:r>
          </a:p>
          <a:p>
            <a:pPr marL="160020" indent="-342900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GB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Chalcones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are 757 &amp; 328 times more potent than </a:t>
            </a:r>
            <a:r>
              <a:rPr lang="en-GB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Kojic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acid in </a:t>
            </a:r>
            <a:r>
              <a:rPr lang="en-GB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Tyrosinase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inhibition.</a:t>
            </a:r>
          </a:p>
          <a:p>
            <a:pPr>
              <a:lnSpc>
                <a:spcPct val="120000"/>
              </a:lnSpc>
              <a:buClr>
                <a:schemeClr val="accent6">
                  <a:lumMod val="75000"/>
                </a:schemeClr>
              </a:buClr>
              <a:defRPr/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  <a:buClr>
                <a:schemeClr val="accent6">
                  <a:lumMod val="75000"/>
                </a:schemeClr>
              </a:buClr>
              <a:defRPr/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REF-Anal 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Chem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Acta.2012 Mar16;719:87-95.An Ultra-filtration for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screening&amp;charcracterising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Tyrosinase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inhibitors from Mulberry  leaves.</a:t>
            </a:r>
          </a:p>
          <a:p>
            <a:pPr marL="160020" indent="-34290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08218" y="1310641"/>
            <a:ext cx="6535782" cy="1242720"/>
            <a:chOff x="2608218" y="1310641"/>
            <a:chExt cx="6535782" cy="1242720"/>
          </a:xfrm>
        </p:grpSpPr>
        <p:sp>
          <p:nvSpPr>
            <p:cNvPr id="24" name="Rectangle 23"/>
            <p:cNvSpPr/>
            <p:nvPr/>
          </p:nvSpPr>
          <p:spPr>
            <a:xfrm>
              <a:off x="3886200" y="1310641"/>
              <a:ext cx="5257800" cy="118871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 smtClean="0"/>
            </a:p>
          </p:txBody>
        </p:sp>
        <p:sp>
          <p:nvSpPr>
            <p:cNvPr id="26" name="Round Same Side Corner Rectangle 25"/>
            <p:cNvSpPr/>
            <p:nvPr/>
          </p:nvSpPr>
          <p:spPr>
            <a:xfrm>
              <a:off x="2608218" y="1310641"/>
              <a:ext cx="2039982" cy="11887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93274" y="1414588"/>
              <a:ext cx="4750526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Rounded MT Bold" pitchFamily="34" charset="0"/>
                </a:rPr>
                <a:t>Mulberry Extract 4%</a:t>
              </a:r>
            </a:p>
            <a:p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Rounded MT Bold" pitchFamily="34" charset="0"/>
                </a:rPr>
                <a:t>(GLUCOPYRANOSIDES)(HYDROQUINONE ANOLOGUES)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9783" y="1313360"/>
              <a:ext cx="1694217" cy="1185999"/>
            </a:xfrm>
            <a:prstGeom prst="rect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</p:pic>
      </p:grpSp>
      <p:sp>
        <p:nvSpPr>
          <p:cNvPr id="15" name="Round Diagonal Corner Rectangle 14"/>
          <p:cNvSpPr/>
          <p:nvPr/>
        </p:nvSpPr>
        <p:spPr>
          <a:xfrm rot="16200000">
            <a:off x="76200" y="-76200"/>
            <a:ext cx="1066800" cy="121920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 Diagonal Corner Rectangle 15"/>
          <p:cNvSpPr/>
          <p:nvPr/>
        </p:nvSpPr>
        <p:spPr>
          <a:xfrm rot="16200000">
            <a:off x="1371600" y="335280"/>
            <a:ext cx="274320" cy="27432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 Diagonal Corner Rectangle 16"/>
          <p:cNvSpPr/>
          <p:nvPr/>
        </p:nvSpPr>
        <p:spPr>
          <a:xfrm rot="16200000">
            <a:off x="1473926" y="762001"/>
            <a:ext cx="457200" cy="45720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 Diagonal Corner Rectangle 17"/>
          <p:cNvSpPr/>
          <p:nvPr/>
        </p:nvSpPr>
        <p:spPr>
          <a:xfrm rot="16200000">
            <a:off x="966652" y="1310642"/>
            <a:ext cx="548640" cy="54864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 Diagonal Corner Rectangle 18"/>
          <p:cNvSpPr/>
          <p:nvPr/>
        </p:nvSpPr>
        <p:spPr>
          <a:xfrm rot="16200000">
            <a:off x="487680" y="1225732"/>
            <a:ext cx="274320" cy="27432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 Diagonal Corner Rectangle 19"/>
          <p:cNvSpPr/>
          <p:nvPr/>
        </p:nvSpPr>
        <p:spPr>
          <a:xfrm rot="16200000">
            <a:off x="1741715" y="1463042"/>
            <a:ext cx="640080" cy="64008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3" descr="L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1219200" cy="111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778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push dir="u"/>
      </p:transition>
    </mc:Choice>
    <mc:Fallback>
      <p:transition xmlns:p14="http://schemas.microsoft.com/office/powerpoint/2010/main" spd="med" advClick="0" advTm="5000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598" y="2606040"/>
            <a:ext cx="8229602" cy="4307589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160020" indent="-342900">
              <a:lnSpc>
                <a:spcPct val="120000"/>
              </a:lnSpc>
              <a:buFont typeface="Wingdings" panose="05000000000000000000" pitchFamily="2" charset="2"/>
              <a:buChar char="v"/>
              <a:defRPr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Acts directly on Keratinocytes to inhibit the release of the Cytokine GM-CSF which signals skin damage to the Melanocyte</a:t>
            </a:r>
          </a:p>
          <a:p>
            <a:pPr marL="160020" indent="-342900">
              <a:lnSpc>
                <a:spcPct val="120000"/>
              </a:lnSpc>
              <a:buFont typeface="Wingdings" panose="05000000000000000000" pitchFamily="2" charset="2"/>
              <a:buChar char="v"/>
              <a:defRPr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Acts directly on Melanocyte to inhibit Micro-</a:t>
            </a:r>
            <a:r>
              <a:rPr lang="en-GB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opthalmia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associated Transcription Factor(MITF) which is the Master Regulator Transcription </a:t>
            </a:r>
            <a:r>
              <a:rPr lang="en-GB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facor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en-GB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Melanogenesis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160020" indent="-342900">
              <a:lnSpc>
                <a:spcPct val="120000"/>
              </a:lnSpc>
              <a:buFont typeface="Wingdings" panose="05000000000000000000" pitchFamily="2" charset="2"/>
              <a:buChar char="v"/>
              <a:defRPr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Therefore inhibits the synthesis of mRNA at transcription level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v"/>
              <a:defRPr/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3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REF-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Exp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Mol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Med 2008 June 30;40(3)313-319.Korean Society of Molecular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Biochem&amp;Mol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Biol.Effect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Xanthumol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on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Melanogenesis.Dept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Dermatology,Medical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School&amp;Inst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for Med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Sciences,Choubuk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National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University,JEOUJU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561-756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Korea.Tel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60020" indent="-34290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608218" y="1309550"/>
            <a:ext cx="6535783" cy="1243811"/>
            <a:chOff x="2608218" y="1309550"/>
            <a:chExt cx="6535783" cy="1243811"/>
          </a:xfrm>
        </p:grpSpPr>
        <p:sp>
          <p:nvSpPr>
            <p:cNvPr id="24" name="Rectangle 23"/>
            <p:cNvSpPr/>
            <p:nvPr/>
          </p:nvSpPr>
          <p:spPr>
            <a:xfrm>
              <a:off x="3886200" y="1310641"/>
              <a:ext cx="5257800" cy="118871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 smtClean="0"/>
            </a:p>
          </p:txBody>
        </p:sp>
        <p:sp>
          <p:nvSpPr>
            <p:cNvPr id="26" name="Round Same Side Corner Rectangle 25"/>
            <p:cNvSpPr/>
            <p:nvPr/>
          </p:nvSpPr>
          <p:spPr>
            <a:xfrm>
              <a:off x="2608218" y="1310641"/>
              <a:ext cx="2039982" cy="11887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93274" y="1414588"/>
              <a:ext cx="4750526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Rounded MT Bold" pitchFamily="34" charset="0"/>
                </a:rPr>
                <a:t>Xanthumol</a:t>
              </a:r>
              <a:r>
                <a:rPr lang="en-US" sz="3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Rounded MT Bold" pitchFamily="34" charset="0"/>
                </a:rPr>
                <a:t> 3%</a:t>
              </a:r>
            </a:p>
            <a:p>
              <a:r>
                <a:rPr lang="en-GB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Rounded MT Bold" pitchFamily="34" charset="0"/>
                </a:rPr>
                <a:t>(</a:t>
              </a:r>
              <a:r>
                <a:rPr lang="en-GB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Rounded MT Bold" pitchFamily="34" charset="0"/>
                </a:rPr>
                <a:t>Humulus</a:t>
              </a:r>
              <a:r>
                <a:rPr lang="en-GB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Rounded MT Bold" pitchFamily="34" charset="0"/>
                </a:rPr>
                <a:t> </a:t>
              </a:r>
              <a:r>
                <a:rPr lang="en-GB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Rounded MT Bold" pitchFamily="34" charset="0"/>
                </a:rPr>
                <a:t>Lupulus</a:t>
              </a:r>
              <a:r>
                <a:rPr lang="en-GB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Rounded MT Bold" pitchFamily="34" charset="0"/>
                </a:rPr>
                <a:t> Extract) (SEDERMA-WONDERLIGHT)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1" y="1309550"/>
              <a:ext cx="2286000" cy="1189809"/>
            </a:xfrm>
            <a:prstGeom prst="rect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</p:pic>
      </p:grpSp>
      <p:sp>
        <p:nvSpPr>
          <p:cNvPr id="15" name="Round Diagonal Corner Rectangle 14"/>
          <p:cNvSpPr/>
          <p:nvPr/>
        </p:nvSpPr>
        <p:spPr>
          <a:xfrm rot="16200000">
            <a:off x="76200" y="-76200"/>
            <a:ext cx="1066800" cy="121920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 Diagonal Corner Rectangle 15"/>
          <p:cNvSpPr/>
          <p:nvPr/>
        </p:nvSpPr>
        <p:spPr>
          <a:xfrm rot="16200000">
            <a:off x="1371600" y="335280"/>
            <a:ext cx="274320" cy="27432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 Diagonal Corner Rectangle 16"/>
          <p:cNvSpPr/>
          <p:nvPr/>
        </p:nvSpPr>
        <p:spPr>
          <a:xfrm rot="16200000">
            <a:off x="1473926" y="762001"/>
            <a:ext cx="457200" cy="45720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 Diagonal Corner Rectangle 17"/>
          <p:cNvSpPr/>
          <p:nvPr/>
        </p:nvSpPr>
        <p:spPr>
          <a:xfrm rot="16200000">
            <a:off x="966652" y="1310642"/>
            <a:ext cx="548640" cy="54864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 Diagonal Corner Rectangle 18"/>
          <p:cNvSpPr/>
          <p:nvPr/>
        </p:nvSpPr>
        <p:spPr>
          <a:xfrm rot="16200000">
            <a:off x="487680" y="1225732"/>
            <a:ext cx="274320" cy="27432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 Diagonal Corner Rectangle 19"/>
          <p:cNvSpPr/>
          <p:nvPr/>
        </p:nvSpPr>
        <p:spPr>
          <a:xfrm rot="16200000">
            <a:off x="1741715" y="1463042"/>
            <a:ext cx="640080" cy="64008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3" descr="L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1219200" cy="111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471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push dir="u"/>
      </p:transition>
    </mc:Choice>
    <mc:Fallback>
      <p:transition xmlns:p14="http://schemas.microsoft.com/office/powerpoint/2010/main" spd="med" advClick="0" advTm="5000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598" y="2606040"/>
            <a:ext cx="8229602" cy="3982629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160020" indent="-342900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MITF inhibition causes reduced </a:t>
            </a:r>
            <a:r>
              <a:rPr lang="en-GB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Tyrosinase,Tyrosinase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related protein1&amp;2(TRP1&amp;2).</a:t>
            </a:r>
          </a:p>
          <a:p>
            <a:pPr marL="160020" indent="-342900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Melanocytes -inhibits proliferation -inhibition differentiation, Melanin synthesis &amp; </a:t>
            </a:r>
            <a:r>
              <a:rPr lang="en-GB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dendritogenesis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60020" indent="-342900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Quasi drug additive approved for Japan</a:t>
            </a:r>
          </a:p>
          <a:p>
            <a:pPr marL="160020" indent="-342900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Direct inhibition of Melanin synthesis comparable to </a:t>
            </a:r>
            <a:r>
              <a:rPr lang="en-GB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Kojic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Acid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defRPr/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REF-SEDERMA DOCUMENT DISCLOSURES</a:t>
            </a:r>
          </a:p>
          <a:p>
            <a:pPr marL="160020" indent="-34290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608218" y="1309550"/>
            <a:ext cx="6535783" cy="1243811"/>
            <a:chOff x="2608218" y="1309550"/>
            <a:chExt cx="6535783" cy="1243811"/>
          </a:xfrm>
        </p:grpSpPr>
        <p:sp>
          <p:nvSpPr>
            <p:cNvPr id="24" name="Rectangle 23"/>
            <p:cNvSpPr/>
            <p:nvPr/>
          </p:nvSpPr>
          <p:spPr>
            <a:xfrm>
              <a:off x="3886200" y="1310641"/>
              <a:ext cx="5257800" cy="118871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 smtClean="0"/>
            </a:p>
          </p:txBody>
        </p:sp>
        <p:sp>
          <p:nvSpPr>
            <p:cNvPr id="26" name="Round Same Side Corner Rectangle 25"/>
            <p:cNvSpPr/>
            <p:nvPr/>
          </p:nvSpPr>
          <p:spPr>
            <a:xfrm>
              <a:off x="2608218" y="1310641"/>
              <a:ext cx="2039982" cy="11887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93274" y="1414588"/>
              <a:ext cx="4750526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Rounded MT Bold" pitchFamily="34" charset="0"/>
                </a:rPr>
                <a:t>Xanthumol</a:t>
              </a:r>
              <a:r>
                <a:rPr lang="en-US" sz="3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Rounded MT Bold" pitchFamily="34" charset="0"/>
                </a:rPr>
                <a:t> 3%</a:t>
              </a:r>
            </a:p>
            <a:p>
              <a:r>
                <a:rPr lang="en-GB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Rounded MT Bold" pitchFamily="34" charset="0"/>
                </a:rPr>
                <a:t>(</a:t>
              </a:r>
              <a:r>
                <a:rPr lang="en-GB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Rounded MT Bold" pitchFamily="34" charset="0"/>
                </a:rPr>
                <a:t>Humulus</a:t>
              </a:r>
              <a:r>
                <a:rPr lang="en-GB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Rounded MT Bold" pitchFamily="34" charset="0"/>
                </a:rPr>
                <a:t> </a:t>
              </a:r>
              <a:r>
                <a:rPr lang="en-GB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Rounded MT Bold" pitchFamily="34" charset="0"/>
                </a:rPr>
                <a:t>Lupulus</a:t>
              </a:r>
              <a:r>
                <a:rPr lang="en-GB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Rounded MT Bold" pitchFamily="34" charset="0"/>
                </a:rPr>
                <a:t> Extract) (SEDERMA-WONDERLIGHT)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1" y="1309550"/>
              <a:ext cx="2286000" cy="1189809"/>
            </a:xfrm>
            <a:prstGeom prst="rect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</p:pic>
      </p:grpSp>
      <p:sp>
        <p:nvSpPr>
          <p:cNvPr id="15" name="Round Diagonal Corner Rectangle 14"/>
          <p:cNvSpPr/>
          <p:nvPr/>
        </p:nvSpPr>
        <p:spPr>
          <a:xfrm rot="16200000">
            <a:off x="76200" y="-76200"/>
            <a:ext cx="1066800" cy="121920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 Diagonal Corner Rectangle 15"/>
          <p:cNvSpPr/>
          <p:nvPr/>
        </p:nvSpPr>
        <p:spPr>
          <a:xfrm rot="16200000">
            <a:off x="1371600" y="335280"/>
            <a:ext cx="274320" cy="27432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 Diagonal Corner Rectangle 16"/>
          <p:cNvSpPr/>
          <p:nvPr/>
        </p:nvSpPr>
        <p:spPr>
          <a:xfrm rot="16200000">
            <a:off x="1473926" y="762001"/>
            <a:ext cx="457200" cy="45720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 Diagonal Corner Rectangle 17"/>
          <p:cNvSpPr/>
          <p:nvPr/>
        </p:nvSpPr>
        <p:spPr>
          <a:xfrm rot="16200000">
            <a:off x="966652" y="1310642"/>
            <a:ext cx="548640" cy="54864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 Diagonal Corner Rectangle 18"/>
          <p:cNvSpPr/>
          <p:nvPr/>
        </p:nvSpPr>
        <p:spPr>
          <a:xfrm rot="16200000">
            <a:off x="487680" y="1225732"/>
            <a:ext cx="274320" cy="27432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 Diagonal Corner Rectangle 19"/>
          <p:cNvSpPr/>
          <p:nvPr/>
        </p:nvSpPr>
        <p:spPr>
          <a:xfrm rot="16200000">
            <a:off x="1741715" y="1463042"/>
            <a:ext cx="640080" cy="64008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3" descr="L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1219200" cy="111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125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push dir="u"/>
      </p:transition>
    </mc:Choice>
    <mc:Fallback>
      <p:transition xmlns:p14="http://schemas.microsoft.com/office/powerpoint/2010/main" spd="med" advClick="0" advTm="5000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7725" y="3352800"/>
            <a:ext cx="8229602" cy="214084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GB" sz="2400" dirty="0"/>
              <a:t>Treatment of freckles &amp; </a:t>
            </a:r>
            <a:r>
              <a:rPr lang="en-GB" sz="2400" dirty="0" err="1"/>
              <a:t>Lentiges</a:t>
            </a:r>
            <a:r>
              <a:rPr lang="en-GB" sz="2400" dirty="0"/>
              <a:t> in 25 Asian women </a:t>
            </a:r>
            <a:r>
              <a:rPr lang="en-GB" sz="2400" dirty="0" err="1"/>
              <a:t>Phototypes</a:t>
            </a:r>
            <a:r>
              <a:rPr lang="en-GB" sz="2400" dirty="0"/>
              <a:t> 3 or 4 mean age 34.1 yrs. Twice daily application of 3%wonderlight for 56 days resulted in </a:t>
            </a:r>
            <a:r>
              <a:rPr lang="en-GB" sz="2400" dirty="0" err="1"/>
              <a:t>upto</a:t>
            </a:r>
            <a:r>
              <a:rPr lang="en-GB" sz="2400" dirty="0"/>
              <a:t> 55%improvement in freckles &amp; </a:t>
            </a:r>
            <a:r>
              <a:rPr lang="en-GB" sz="2400" dirty="0" err="1"/>
              <a:t>lentiges</a:t>
            </a:r>
            <a:r>
              <a:rPr lang="en-GB" sz="2400" dirty="0"/>
              <a:t> by </a:t>
            </a:r>
            <a:r>
              <a:rPr lang="en-GB" sz="2400" dirty="0" err="1"/>
              <a:t>Chromametry</a:t>
            </a:r>
            <a:r>
              <a:rPr lang="en-GB" sz="2400" dirty="0"/>
              <a:t>.</a:t>
            </a:r>
          </a:p>
          <a:p>
            <a:pPr marL="160020" indent="-34290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08218" y="1310641"/>
            <a:ext cx="6561757" cy="1427386"/>
            <a:chOff x="2608218" y="1310641"/>
            <a:chExt cx="6561757" cy="1427386"/>
          </a:xfrm>
        </p:grpSpPr>
        <p:sp>
          <p:nvSpPr>
            <p:cNvPr id="24" name="Rectangle 23"/>
            <p:cNvSpPr/>
            <p:nvPr/>
          </p:nvSpPr>
          <p:spPr>
            <a:xfrm>
              <a:off x="3886200" y="1310641"/>
              <a:ext cx="5257800" cy="118871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 smtClean="0"/>
            </a:p>
          </p:txBody>
        </p:sp>
        <p:sp>
          <p:nvSpPr>
            <p:cNvPr id="26" name="Round Same Side Corner Rectangle 25"/>
            <p:cNvSpPr/>
            <p:nvPr/>
          </p:nvSpPr>
          <p:spPr>
            <a:xfrm>
              <a:off x="2608218" y="1310641"/>
              <a:ext cx="2039982" cy="11887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93274" y="1414588"/>
              <a:ext cx="475052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Rounded MT Bold" pitchFamily="34" charset="0"/>
                </a:rPr>
                <a:t>Xanthumol</a:t>
              </a:r>
              <a:r>
                <a:rPr lang="en-US" sz="3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Rounded MT Bold" pitchFamily="34" charset="0"/>
                </a:rPr>
                <a:t>Sederma-Wonderlight</a:t>
              </a:r>
              <a:endPara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endParaRPr>
            </a:p>
            <a:p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600" y="1310642"/>
              <a:ext cx="2083375" cy="1188718"/>
            </a:xfrm>
            <a:prstGeom prst="rect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</p:pic>
      </p:grpSp>
      <p:sp>
        <p:nvSpPr>
          <p:cNvPr id="15" name="Round Diagonal Corner Rectangle 14"/>
          <p:cNvSpPr/>
          <p:nvPr/>
        </p:nvSpPr>
        <p:spPr>
          <a:xfrm rot="16200000">
            <a:off x="76200" y="-76200"/>
            <a:ext cx="1066800" cy="121920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 Diagonal Corner Rectangle 15"/>
          <p:cNvSpPr/>
          <p:nvPr/>
        </p:nvSpPr>
        <p:spPr>
          <a:xfrm rot="16200000">
            <a:off x="1371600" y="335280"/>
            <a:ext cx="274320" cy="27432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 Diagonal Corner Rectangle 16"/>
          <p:cNvSpPr/>
          <p:nvPr/>
        </p:nvSpPr>
        <p:spPr>
          <a:xfrm rot="16200000">
            <a:off x="1473926" y="762001"/>
            <a:ext cx="457200" cy="45720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 Diagonal Corner Rectangle 17"/>
          <p:cNvSpPr/>
          <p:nvPr/>
        </p:nvSpPr>
        <p:spPr>
          <a:xfrm rot="16200000">
            <a:off x="966652" y="1310642"/>
            <a:ext cx="548640" cy="54864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 Diagonal Corner Rectangle 18"/>
          <p:cNvSpPr/>
          <p:nvPr/>
        </p:nvSpPr>
        <p:spPr>
          <a:xfrm rot="16200000">
            <a:off x="487680" y="1225732"/>
            <a:ext cx="274320" cy="27432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 Diagonal Corner Rectangle 19"/>
          <p:cNvSpPr/>
          <p:nvPr/>
        </p:nvSpPr>
        <p:spPr>
          <a:xfrm rot="16200000">
            <a:off x="1741715" y="1463042"/>
            <a:ext cx="640080" cy="64008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3" descr="L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1219200" cy="111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23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push dir="u"/>
      </p:transition>
    </mc:Choice>
    <mc:Fallback>
      <p:transition xmlns:p14="http://schemas.microsoft.com/office/powerpoint/2010/main" spd="med" advClick="0" advTm="5000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598" y="2606040"/>
            <a:ext cx="8229602" cy="393338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en-GB" sz="2400" dirty="0"/>
              <a:t>62 </a:t>
            </a:r>
            <a:r>
              <a:rPr lang="en-GB" sz="2400" dirty="0" err="1"/>
              <a:t>Melasma</a:t>
            </a:r>
            <a:r>
              <a:rPr lang="en-GB" sz="2400" dirty="0"/>
              <a:t> patient study comparing 2% Hydroquinone with </a:t>
            </a:r>
            <a:r>
              <a:rPr lang="en-GB" sz="2400" dirty="0" err="1"/>
              <a:t>Melfade</a:t>
            </a:r>
            <a:r>
              <a:rPr lang="en-GB" sz="2400" dirty="0"/>
              <a:t> cream showed no difference in results between the two.</a:t>
            </a:r>
          </a:p>
          <a:p>
            <a:pPr marL="160020" indent="-342900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GB" sz="2400" dirty="0"/>
              <a:t>In Vitro 1% inhibits 100% of mushroom </a:t>
            </a:r>
            <a:r>
              <a:rPr lang="en-GB" sz="2400" dirty="0" err="1"/>
              <a:t>Tyrosinase</a:t>
            </a:r>
            <a:r>
              <a:rPr lang="en-GB" sz="2400" dirty="0"/>
              <a:t> activity</a:t>
            </a:r>
          </a:p>
          <a:p>
            <a:pPr marL="160020" indent="-342900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GB" sz="2400" dirty="0"/>
              <a:t>In Vivo on a comparative study it was 80% more effective than Beta </a:t>
            </a:r>
            <a:r>
              <a:rPr lang="en-GB" sz="2400" dirty="0" err="1"/>
              <a:t>Arbutin</a:t>
            </a:r>
            <a:r>
              <a:rPr lang="en-GB" sz="2400" dirty="0"/>
              <a:t>.</a:t>
            </a:r>
          </a:p>
          <a:p>
            <a:pPr>
              <a:lnSpc>
                <a:spcPct val="120000"/>
              </a:lnSpc>
              <a:buClr>
                <a:schemeClr val="accent6">
                  <a:lumMod val="75000"/>
                </a:schemeClr>
              </a:buClr>
              <a:defRPr/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REF-Comparative efficacy of topical hydroquinone &amp;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melfade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the treatment of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Melasma.Dept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Dermatol,Besat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Hospital,Sanandaj,Kurdistan,Iran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2009.</a:t>
            </a:r>
          </a:p>
          <a:p>
            <a:pPr marL="160020" indent="-34290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608218" y="1310641"/>
            <a:ext cx="6535782" cy="1188718"/>
            <a:chOff x="2608218" y="1310641"/>
            <a:chExt cx="6535782" cy="1188718"/>
          </a:xfrm>
        </p:grpSpPr>
        <p:sp>
          <p:nvSpPr>
            <p:cNvPr id="24" name="Rectangle 23"/>
            <p:cNvSpPr/>
            <p:nvPr/>
          </p:nvSpPr>
          <p:spPr>
            <a:xfrm>
              <a:off x="3886200" y="1310641"/>
              <a:ext cx="5257800" cy="118871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 smtClean="0"/>
            </a:p>
          </p:txBody>
        </p:sp>
        <p:sp>
          <p:nvSpPr>
            <p:cNvPr id="26" name="Round Same Side Corner Rectangle 25"/>
            <p:cNvSpPr/>
            <p:nvPr/>
          </p:nvSpPr>
          <p:spPr>
            <a:xfrm>
              <a:off x="2608218" y="1310641"/>
              <a:ext cx="2039982" cy="11887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93274" y="1414588"/>
              <a:ext cx="475052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Rounded MT Bold" pitchFamily="34" charset="0"/>
                </a:rPr>
                <a:t>Artubin</a:t>
              </a:r>
              <a:r>
                <a:rPr lang="en-US" sz="3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Rounded MT Bold" pitchFamily="34" charset="0"/>
                </a:rPr>
                <a:t> &amp; Map</a:t>
              </a:r>
            </a:p>
            <a:p>
              <a:r>
                <a:rPr lang="en-US" sz="3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Rounded MT Bold" pitchFamily="34" charset="0"/>
                </a:rPr>
                <a:t> </a:t>
              </a: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Rounded MT Bold" pitchFamily="34" charset="0"/>
                </a:rPr>
                <a:t>(</a:t>
              </a:r>
              <a:r>
                <a:rPr lang="en-US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Rounded MT Bold" pitchFamily="34" charset="0"/>
                </a:rPr>
                <a:t>Melfade</a:t>
              </a: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Rounded MT Bold" pitchFamily="34" charset="0"/>
                </a:rPr>
                <a:t>)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1310641"/>
              <a:ext cx="2502794" cy="1181165"/>
            </a:xfrm>
            <a:prstGeom prst="rect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</p:pic>
      </p:grpSp>
      <p:sp>
        <p:nvSpPr>
          <p:cNvPr id="15" name="Round Diagonal Corner Rectangle 14"/>
          <p:cNvSpPr/>
          <p:nvPr/>
        </p:nvSpPr>
        <p:spPr>
          <a:xfrm rot="16200000">
            <a:off x="76200" y="-76200"/>
            <a:ext cx="1066800" cy="121920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 Diagonal Corner Rectangle 15"/>
          <p:cNvSpPr/>
          <p:nvPr/>
        </p:nvSpPr>
        <p:spPr>
          <a:xfrm rot="16200000">
            <a:off x="1371600" y="335280"/>
            <a:ext cx="274320" cy="27432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 Diagonal Corner Rectangle 16"/>
          <p:cNvSpPr/>
          <p:nvPr/>
        </p:nvSpPr>
        <p:spPr>
          <a:xfrm rot="16200000">
            <a:off x="1473926" y="762001"/>
            <a:ext cx="457200" cy="45720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 Diagonal Corner Rectangle 17"/>
          <p:cNvSpPr/>
          <p:nvPr/>
        </p:nvSpPr>
        <p:spPr>
          <a:xfrm rot="16200000">
            <a:off x="966652" y="1310642"/>
            <a:ext cx="548640" cy="54864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 Diagonal Corner Rectangle 18"/>
          <p:cNvSpPr/>
          <p:nvPr/>
        </p:nvSpPr>
        <p:spPr>
          <a:xfrm rot="16200000">
            <a:off x="487680" y="1225732"/>
            <a:ext cx="274320" cy="27432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 Diagonal Corner Rectangle 19"/>
          <p:cNvSpPr/>
          <p:nvPr/>
        </p:nvSpPr>
        <p:spPr>
          <a:xfrm rot="16200000">
            <a:off x="1741715" y="1463042"/>
            <a:ext cx="640080" cy="64008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3" descr="L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1219200" cy="111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375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push dir="u"/>
      </p:transition>
    </mc:Choice>
    <mc:Fallback>
      <p:transition xmlns:p14="http://schemas.microsoft.com/office/powerpoint/2010/main" spd="med" advClick="0" advTm="5000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598" y="2606040"/>
            <a:ext cx="8229602" cy="422885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160020" indent="-342900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GB" sz="2400" dirty="0" err="1"/>
              <a:t>Boldine</a:t>
            </a:r>
            <a:r>
              <a:rPr lang="en-GB" sz="2400" dirty="0"/>
              <a:t> is a Strong free Radicle </a:t>
            </a:r>
            <a:r>
              <a:rPr lang="en-GB" sz="2400" dirty="0" err="1"/>
              <a:t>scavanger</a:t>
            </a:r>
            <a:r>
              <a:rPr lang="en-GB" sz="2400" dirty="0"/>
              <a:t> (Anti-oxidant)</a:t>
            </a:r>
          </a:p>
          <a:p>
            <a:pPr marL="160020" indent="-342900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GB" sz="2400" dirty="0"/>
              <a:t>Anti-inflammatory action &amp; Anti-pyretic action (lowers body temperature)</a:t>
            </a:r>
          </a:p>
          <a:p>
            <a:pPr marL="160020" indent="-342900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GB" sz="2400" dirty="0"/>
              <a:t>Prevents </a:t>
            </a:r>
            <a:r>
              <a:rPr lang="en-GB" sz="2400" dirty="0" err="1"/>
              <a:t>oedema,tissue</a:t>
            </a:r>
            <a:r>
              <a:rPr lang="en-GB" sz="2400" dirty="0"/>
              <a:t> damage &amp; neutrophil infiltration.</a:t>
            </a:r>
          </a:p>
          <a:p>
            <a:pPr marL="160020" indent="-342900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GB" sz="2400" dirty="0"/>
              <a:t>In human back skin it prevents skin redness in response to UV light.</a:t>
            </a:r>
          </a:p>
          <a:p>
            <a:pPr>
              <a:lnSpc>
                <a:spcPct val="13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REF-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Boldine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&amp;its anti-oxidant or health promotion properties.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Chem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Biol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Interact.2006 Jan2006 Jan 5;159(1):1-17.OBrien P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etal.Graduate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Dept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Pharmaceutical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Sciences,Faculty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Pharmacy,University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Toronto,Ontario,Canada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160020" indent="-34290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08218" y="1310641"/>
            <a:ext cx="6535782" cy="1188719"/>
            <a:chOff x="2608218" y="1310641"/>
            <a:chExt cx="6535782" cy="1188719"/>
          </a:xfrm>
        </p:grpSpPr>
        <p:sp>
          <p:nvSpPr>
            <p:cNvPr id="24" name="Rectangle 23"/>
            <p:cNvSpPr/>
            <p:nvPr/>
          </p:nvSpPr>
          <p:spPr>
            <a:xfrm>
              <a:off x="3886200" y="1310641"/>
              <a:ext cx="5257800" cy="118871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 smtClean="0"/>
            </a:p>
          </p:txBody>
        </p:sp>
        <p:sp>
          <p:nvSpPr>
            <p:cNvPr id="26" name="Round Same Side Corner Rectangle 25"/>
            <p:cNvSpPr/>
            <p:nvPr/>
          </p:nvSpPr>
          <p:spPr>
            <a:xfrm>
              <a:off x="2608218" y="1310641"/>
              <a:ext cx="2039982" cy="11887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93274" y="1414588"/>
              <a:ext cx="475052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Rounded MT Bold" pitchFamily="34" charset="0"/>
                </a:rPr>
                <a:t>Dioctyl</a:t>
              </a:r>
              <a:r>
                <a:rPr lang="en-US" sz="3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Rounded MT Bold" pitchFamily="34" charset="0"/>
                </a:rPr>
                <a:t>Boldine</a:t>
              </a:r>
              <a:r>
                <a:rPr lang="en-US" sz="3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Rounded MT Bold" pitchFamily="34" charset="0"/>
                </a:rPr>
                <a:t> &amp; Titanium Dioxide 3%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4200" y="1310642"/>
              <a:ext cx="2209800" cy="1188718"/>
            </a:xfrm>
            <a:prstGeom prst="rect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</p:pic>
      </p:grpSp>
      <p:sp>
        <p:nvSpPr>
          <p:cNvPr id="15" name="Round Diagonal Corner Rectangle 14"/>
          <p:cNvSpPr/>
          <p:nvPr/>
        </p:nvSpPr>
        <p:spPr>
          <a:xfrm rot="16200000">
            <a:off x="76200" y="-76200"/>
            <a:ext cx="1066800" cy="121920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 Diagonal Corner Rectangle 15"/>
          <p:cNvSpPr/>
          <p:nvPr/>
        </p:nvSpPr>
        <p:spPr>
          <a:xfrm rot="16200000">
            <a:off x="1371600" y="335280"/>
            <a:ext cx="274320" cy="27432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 Diagonal Corner Rectangle 16"/>
          <p:cNvSpPr/>
          <p:nvPr/>
        </p:nvSpPr>
        <p:spPr>
          <a:xfrm rot="16200000">
            <a:off x="1473926" y="762001"/>
            <a:ext cx="457200" cy="45720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 Diagonal Corner Rectangle 17"/>
          <p:cNvSpPr/>
          <p:nvPr/>
        </p:nvSpPr>
        <p:spPr>
          <a:xfrm rot="16200000">
            <a:off x="966652" y="1310642"/>
            <a:ext cx="548640" cy="54864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 Diagonal Corner Rectangle 18"/>
          <p:cNvSpPr/>
          <p:nvPr/>
        </p:nvSpPr>
        <p:spPr>
          <a:xfrm rot="16200000">
            <a:off x="487680" y="1225732"/>
            <a:ext cx="274320" cy="27432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 Diagonal Corner Rectangle 19"/>
          <p:cNvSpPr/>
          <p:nvPr/>
        </p:nvSpPr>
        <p:spPr>
          <a:xfrm rot="16200000">
            <a:off x="1741715" y="1463042"/>
            <a:ext cx="640080" cy="64008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3" descr="L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1219200" cy="111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962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push dir="u"/>
      </p:transition>
    </mc:Choice>
    <mc:Fallback>
      <p:transition xmlns:p14="http://schemas.microsoft.com/office/powerpoint/2010/main" spd="med" advClick="0" advTm="5000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1670" y="3581400"/>
            <a:ext cx="8229602" cy="260379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160020" indent="-342900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GB" sz="2400" dirty="0"/>
              <a:t>In a 27 Asian women study </a:t>
            </a:r>
            <a:r>
              <a:rPr lang="en-GB" sz="2400" dirty="0" err="1"/>
              <a:t>phototypes</a:t>
            </a:r>
            <a:r>
              <a:rPr lang="en-GB" sz="2400" dirty="0"/>
              <a:t> 3-4, DAB on average lightens pigmentation by 25% over 8 weeks.</a:t>
            </a:r>
          </a:p>
          <a:p>
            <a:pPr marL="160020" indent="-342900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GB" sz="2400" dirty="0"/>
              <a:t>All 100% of tested were satisfied with the lightening effects.</a:t>
            </a:r>
          </a:p>
          <a:p>
            <a:pPr>
              <a:lnSpc>
                <a:spcPct val="120000"/>
              </a:lnSpc>
              <a:buClr>
                <a:schemeClr val="accent6">
                  <a:lumMod val="75000"/>
                </a:schemeClr>
              </a:buClr>
              <a:defRPr/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  <a:buClr>
                <a:schemeClr val="accent6">
                  <a:lumMod val="75000"/>
                </a:schemeClr>
              </a:buClr>
              <a:defRPr/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REF-Research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Disclosures:Author:Sederma.SAS.France.Research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Number 532011.ISSN0374-4353.</a:t>
            </a:r>
          </a:p>
          <a:p>
            <a:pPr marL="160020" indent="-34290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08218" y="1310641"/>
            <a:ext cx="6535782" cy="1188718"/>
            <a:chOff x="2608218" y="1310641"/>
            <a:chExt cx="6535782" cy="1188718"/>
          </a:xfrm>
        </p:grpSpPr>
        <p:sp>
          <p:nvSpPr>
            <p:cNvPr id="24" name="Rectangle 23"/>
            <p:cNvSpPr/>
            <p:nvPr/>
          </p:nvSpPr>
          <p:spPr>
            <a:xfrm>
              <a:off x="3886200" y="1310641"/>
              <a:ext cx="5257800" cy="118871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 smtClean="0"/>
            </a:p>
          </p:txBody>
        </p:sp>
        <p:sp>
          <p:nvSpPr>
            <p:cNvPr id="26" name="Round Same Side Corner Rectangle 25"/>
            <p:cNvSpPr/>
            <p:nvPr/>
          </p:nvSpPr>
          <p:spPr>
            <a:xfrm>
              <a:off x="2608218" y="1310641"/>
              <a:ext cx="2039982" cy="11887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93274" y="1600200"/>
              <a:ext cx="4750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Rounded MT Bold" pitchFamily="34" charset="0"/>
                </a:rPr>
                <a:t>Di-acetyl </a:t>
              </a:r>
              <a:r>
                <a:rPr lang="en-US" sz="32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Rounded MT Bold" pitchFamily="34" charset="0"/>
                </a:rPr>
                <a:t>Boldine</a:t>
              </a:r>
              <a:endPara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600" y="1313645"/>
              <a:ext cx="2819400" cy="1185714"/>
            </a:xfrm>
            <a:prstGeom prst="rect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</p:pic>
      </p:grpSp>
      <p:sp>
        <p:nvSpPr>
          <p:cNvPr id="28" name="Round Diagonal Corner Rectangle 27"/>
          <p:cNvSpPr/>
          <p:nvPr/>
        </p:nvSpPr>
        <p:spPr>
          <a:xfrm rot="16200000">
            <a:off x="76200" y="-76200"/>
            <a:ext cx="1066800" cy="121920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 Diagonal Corner Rectangle 28"/>
          <p:cNvSpPr/>
          <p:nvPr/>
        </p:nvSpPr>
        <p:spPr>
          <a:xfrm rot="16200000">
            <a:off x="1371600" y="335280"/>
            <a:ext cx="274320" cy="27432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 Diagonal Corner Rectangle 29"/>
          <p:cNvSpPr/>
          <p:nvPr/>
        </p:nvSpPr>
        <p:spPr>
          <a:xfrm rot="16200000">
            <a:off x="1473926" y="762001"/>
            <a:ext cx="457200" cy="45720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 Diagonal Corner Rectangle 30"/>
          <p:cNvSpPr/>
          <p:nvPr/>
        </p:nvSpPr>
        <p:spPr>
          <a:xfrm rot="16200000">
            <a:off x="966652" y="1310642"/>
            <a:ext cx="548640" cy="54864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 Diagonal Corner Rectangle 31"/>
          <p:cNvSpPr/>
          <p:nvPr/>
        </p:nvSpPr>
        <p:spPr>
          <a:xfrm rot="16200000">
            <a:off x="487680" y="1225732"/>
            <a:ext cx="274320" cy="27432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 Diagonal Corner Rectangle 32"/>
          <p:cNvSpPr/>
          <p:nvPr/>
        </p:nvSpPr>
        <p:spPr>
          <a:xfrm rot="16200000">
            <a:off x="1741715" y="1463042"/>
            <a:ext cx="640080" cy="64008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3" descr="L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1219200" cy="111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14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push dir="u"/>
      </p:transition>
    </mc:Choice>
    <mc:Fallback>
      <p:transition xmlns:p14="http://schemas.microsoft.com/office/powerpoint/2010/main" spd="med" advClick="0" advTm="5000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598" y="2606040"/>
            <a:ext cx="8229602" cy="378565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160020" indent="-342900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GB" sz="2400" dirty="0"/>
              <a:t>Prevents Transcription of Melanin synthesising enzyme </a:t>
            </a:r>
            <a:r>
              <a:rPr lang="en-GB" sz="2400" dirty="0" err="1"/>
              <a:t>Tyrosinase</a:t>
            </a:r>
            <a:r>
              <a:rPr lang="en-GB" sz="2400" dirty="0"/>
              <a:t>.</a:t>
            </a:r>
          </a:p>
          <a:p>
            <a:pPr marL="160020" indent="-342900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GB" sz="2400" dirty="0"/>
              <a:t>96 patient open, comparative 12 week study comparing 1% </a:t>
            </a:r>
            <a:r>
              <a:rPr lang="en-GB" sz="2400" dirty="0" err="1"/>
              <a:t>Dioic</a:t>
            </a:r>
            <a:r>
              <a:rPr lang="en-GB" sz="2400" dirty="0"/>
              <a:t> acid to 2% Hydroquinone showed no difference over 12 weeks</a:t>
            </a:r>
          </a:p>
          <a:p>
            <a:pPr>
              <a:lnSpc>
                <a:spcPct val="120000"/>
              </a:lnSpc>
              <a:buClr>
                <a:schemeClr val="accent6">
                  <a:lumMod val="75000"/>
                </a:schemeClr>
              </a:buClr>
              <a:defRPr/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  <a:buClr>
                <a:schemeClr val="accent6">
                  <a:lumMod val="75000"/>
                </a:schemeClr>
              </a:buClr>
              <a:defRPr/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REF-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 Dermatol.2009 Aug;48(8):893-5.Efficacy of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Dioic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acid compared with Hydroquinone in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Melasma.Tirado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-Sanchez A et al</a:t>
            </a:r>
          </a:p>
          <a:p>
            <a:pPr marL="160020" indent="-34290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08218" y="1310641"/>
            <a:ext cx="6535782" cy="1188718"/>
            <a:chOff x="2608218" y="1310641"/>
            <a:chExt cx="6535782" cy="1188718"/>
          </a:xfrm>
        </p:grpSpPr>
        <p:sp>
          <p:nvSpPr>
            <p:cNvPr id="24" name="Rectangle 23"/>
            <p:cNvSpPr/>
            <p:nvPr/>
          </p:nvSpPr>
          <p:spPr>
            <a:xfrm>
              <a:off x="3886200" y="1310641"/>
              <a:ext cx="5257800" cy="118871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 smtClean="0"/>
            </a:p>
          </p:txBody>
        </p:sp>
        <p:sp>
          <p:nvSpPr>
            <p:cNvPr id="26" name="Round Same Side Corner Rectangle 25"/>
            <p:cNvSpPr/>
            <p:nvPr/>
          </p:nvSpPr>
          <p:spPr>
            <a:xfrm>
              <a:off x="2608218" y="1310641"/>
              <a:ext cx="2039982" cy="11887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93274" y="1414588"/>
              <a:ext cx="475052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Rounded MT Bold" pitchFamily="34" charset="0"/>
                </a:rPr>
                <a:t>Octadecene</a:t>
              </a:r>
              <a:r>
                <a:rPr lang="en-US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Rounded MT Bold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Rounded MT Bold" pitchFamily="34" charset="0"/>
                </a:rPr>
                <a:t>Dioc</a:t>
              </a:r>
              <a:r>
                <a:rPr lang="en-US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Rounded MT Bold" pitchFamily="34" charset="0"/>
                </a:rPr>
                <a:t> Acid 2% </a:t>
              </a:r>
            </a:p>
            <a:p>
              <a:r>
                <a:rPr lang="en-US" sz="3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Rounded MT Bold" pitchFamily="34" charset="0"/>
                </a:rPr>
                <a:t> </a:t>
              </a: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Rounded MT Bold" pitchFamily="34" charset="0"/>
                </a:rPr>
                <a:t>(</a:t>
              </a:r>
              <a:r>
                <a:rPr lang="en-US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Rounded MT Bold" pitchFamily="34" charset="0"/>
                </a:rPr>
                <a:t>Dioic</a:t>
              </a: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Rounded MT Bold" pitchFamily="34" charset="0"/>
                </a:rPr>
                <a:t> Acid) (</a:t>
              </a:r>
              <a:r>
                <a:rPr lang="en-GB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Rounded MT Bold" pitchFamily="34" charset="0"/>
                </a:rPr>
                <a:t>Azelaic</a:t>
              </a: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Rounded MT Bold" pitchFamily="34" charset="0"/>
                </a:rPr>
                <a:t> type di-carboxylic acid)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599" y="1310641"/>
              <a:ext cx="1658155" cy="1188718"/>
            </a:xfrm>
            <a:prstGeom prst="rect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</p:pic>
      </p:grpSp>
      <p:sp>
        <p:nvSpPr>
          <p:cNvPr id="15" name="Round Diagonal Corner Rectangle 14"/>
          <p:cNvSpPr/>
          <p:nvPr/>
        </p:nvSpPr>
        <p:spPr>
          <a:xfrm rot="16200000">
            <a:off x="76200" y="-76200"/>
            <a:ext cx="1066800" cy="121920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 Diagonal Corner Rectangle 15"/>
          <p:cNvSpPr/>
          <p:nvPr/>
        </p:nvSpPr>
        <p:spPr>
          <a:xfrm rot="16200000">
            <a:off x="1371600" y="335280"/>
            <a:ext cx="274320" cy="27432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 Diagonal Corner Rectangle 16"/>
          <p:cNvSpPr/>
          <p:nvPr/>
        </p:nvSpPr>
        <p:spPr>
          <a:xfrm rot="16200000">
            <a:off x="1473926" y="762001"/>
            <a:ext cx="457200" cy="45720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 Diagonal Corner Rectangle 17"/>
          <p:cNvSpPr/>
          <p:nvPr/>
        </p:nvSpPr>
        <p:spPr>
          <a:xfrm rot="16200000">
            <a:off x="966652" y="1310642"/>
            <a:ext cx="548640" cy="54864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 Diagonal Corner Rectangle 18"/>
          <p:cNvSpPr/>
          <p:nvPr/>
        </p:nvSpPr>
        <p:spPr>
          <a:xfrm rot="16200000">
            <a:off x="487680" y="1225732"/>
            <a:ext cx="274320" cy="27432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 Diagonal Corner Rectangle 19"/>
          <p:cNvSpPr/>
          <p:nvPr/>
        </p:nvSpPr>
        <p:spPr>
          <a:xfrm rot="16200000">
            <a:off x="1741715" y="1463042"/>
            <a:ext cx="640080" cy="64008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3" descr="L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1219200" cy="111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617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push dir="u"/>
      </p:transition>
    </mc:Choice>
    <mc:Fallback>
      <p:transition xmlns:p14="http://schemas.microsoft.com/office/powerpoint/2010/main" spd="med" advClick="0" advTm="5000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6379" y="3200400"/>
            <a:ext cx="8229602" cy="275152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GB" sz="2400" dirty="0"/>
              <a:t>Anti-inflammatory action by irreversible inhibition of  </a:t>
            </a:r>
            <a:r>
              <a:rPr lang="en-GB" sz="2400" dirty="0" err="1"/>
              <a:t>Cyclo-oxygenase</a:t>
            </a:r>
            <a:r>
              <a:rPr lang="en-GB" sz="2400" dirty="0"/>
              <a:t> 1 &amp; 2(COX 1 &amp; 2)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GB" sz="2400" dirty="0"/>
              <a:t>Prevents release of Prostaglandin E that triggers skin inflammation leading to post-inflammatory </a:t>
            </a:r>
            <a:r>
              <a:rPr lang="en-GB" sz="2400" dirty="0" smtClean="0"/>
              <a:t>hyper-pigmentation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GB" sz="2400" dirty="0"/>
              <a:t>At 2% it has no </a:t>
            </a:r>
            <a:r>
              <a:rPr lang="en-GB" sz="2400" dirty="0" err="1"/>
              <a:t>Keratolytic</a:t>
            </a:r>
            <a:r>
              <a:rPr lang="en-GB" sz="2400" dirty="0"/>
              <a:t> </a:t>
            </a:r>
            <a:r>
              <a:rPr lang="en-GB" sz="2400" dirty="0" smtClean="0"/>
              <a:t>action</a:t>
            </a:r>
            <a:endParaRPr lang="en-GB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2608218" y="1310641"/>
            <a:ext cx="6535782" cy="1188718"/>
            <a:chOff x="2608218" y="1310641"/>
            <a:chExt cx="6535782" cy="1188718"/>
          </a:xfrm>
        </p:grpSpPr>
        <p:sp>
          <p:nvSpPr>
            <p:cNvPr id="24" name="Rectangle 23"/>
            <p:cNvSpPr/>
            <p:nvPr/>
          </p:nvSpPr>
          <p:spPr>
            <a:xfrm>
              <a:off x="3886200" y="1310641"/>
              <a:ext cx="5257800" cy="118871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 smtClean="0"/>
            </a:p>
          </p:txBody>
        </p:sp>
        <p:sp>
          <p:nvSpPr>
            <p:cNvPr id="26" name="Round Same Side Corner Rectangle 25"/>
            <p:cNvSpPr/>
            <p:nvPr/>
          </p:nvSpPr>
          <p:spPr>
            <a:xfrm>
              <a:off x="2608218" y="1310641"/>
              <a:ext cx="2039982" cy="11887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93274" y="1686580"/>
              <a:ext cx="47505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Rounded MT Bold" pitchFamily="34" charset="0"/>
                </a:rPr>
                <a:t>Salicylic Acid 2%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6182" y="1321373"/>
              <a:ext cx="3217818" cy="1177986"/>
            </a:xfrm>
            <a:prstGeom prst="rect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</p:pic>
      </p:grpSp>
      <p:sp>
        <p:nvSpPr>
          <p:cNvPr id="15" name="Round Diagonal Corner Rectangle 14"/>
          <p:cNvSpPr/>
          <p:nvPr/>
        </p:nvSpPr>
        <p:spPr>
          <a:xfrm rot="16200000">
            <a:off x="76200" y="-76200"/>
            <a:ext cx="1066800" cy="121920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 Diagonal Corner Rectangle 15"/>
          <p:cNvSpPr/>
          <p:nvPr/>
        </p:nvSpPr>
        <p:spPr>
          <a:xfrm rot="16200000">
            <a:off x="1371600" y="335280"/>
            <a:ext cx="274320" cy="27432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 Diagonal Corner Rectangle 16"/>
          <p:cNvSpPr/>
          <p:nvPr/>
        </p:nvSpPr>
        <p:spPr>
          <a:xfrm rot="16200000">
            <a:off x="1473926" y="762001"/>
            <a:ext cx="457200" cy="45720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 Diagonal Corner Rectangle 17"/>
          <p:cNvSpPr/>
          <p:nvPr/>
        </p:nvSpPr>
        <p:spPr>
          <a:xfrm rot="16200000">
            <a:off x="966652" y="1310642"/>
            <a:ext cx="548640" cy="54864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 Diagonal Corner Rectangle 18"/>
          <p:cNvSpPr/>
          <p:nvPr/>
        </p:nvSpPr>
        <p:spPr>
          <a:xfrm rot="16200000">
            <a:off x="487680" y="1225732"/>
            <a:ext cx="274320" cy="27432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 Diagonal Corner Rectangle 19"/>
          <p:cNvSpPr/>
          <p:nvPr/>
        </p:nvSpPr>
        <p:spPr>
          <a:xfrm rot="16200000">
            <a:off x="1741715" y="1463042"/>
            <a:ext cx="640080" cy="64008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3" descr="L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1219200" cy="111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858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push dir="u"/>
      </p:transition>
    </mc:Choice>
    <mc:Fallback>
      <p:transition xmlns:p14="http://schemas.microsoft.com/office/powerpoint/2010/main" spd="med" advClick="0" advTm="5000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124200" y="1447800"/>
            <a:ext cx="6019800" cy="1143000"/>
            <a:chOff x="3124200" y="1447800"/>
            <a:chExt cx="6019800" cy="1143000"/>
          </a:xfrm>
        </p:grpSpPr>
        <p:sp>
          <p:nvSpPr>
            <p:cNvPr id="41" name="Rectangle 40"/>
            <p:cNvSpPr/>
            <p:nvPr/>
          </p:nvSpPr>
          <p:spPr>
            <a:xfrm>
              <a:off x="3886200" y="1447800"/>
              <a:ext cx="5257800" cy="1143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 smtClean="0"/>
            </a:p>
          </p:txBody>
        </p:sp>
        <p:sp>
          <p:nvSpPr>
            <p:cNvPr id="42" name="Round Same Side Corner Rectangle 41"/>
            <p:cNvSpPr/>
            <p:nvPr/>
          </p:nvSpPr>
          <p:spPr>
            <a:xfrm>
              <a:off x="3124200" y="1447800"/>
              <a:ext cx="1524000" cy="1143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886200" y="1447800"/>
              <a:ext cx="4267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Rounded MT Bold" pitchFamily="34" charset="0"/>
                </a:rPr>
                <a:t>Conclusion For New     Formulation 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349136" y="2814372"/>
            <a:ext cx="5725637" cy="1083304"/>
            <a:chOff x="2349136" y="2814372"/>
            <a:chExt cx="5725637" cy="1083304"/>
          </a:xfrm>
        </p:grpSpPr>
        <p:sp>
          <p:nvSpPr>
            <p:cNvPr id="51" name="Freeform 50"/>
            <p:cNvSpPr/>
            <p:nvPr/>
          </p:nvSpPr>
          <p:spPr>
            <a:xfrm>
              <a:off x="2349136" y="2814372"/>
              <a:ext cx="758313" cy="1083304"/>
            </a:xfrm>
            <a:custGeom>
              <a:avLst/>
              <a:gdLst>
                <a:gd name="connsiteX0" fmla="*/ 0 w 1083303"/>
                <a:gd name="connsiteY0" fmla="*/ 0 h 758312"/>
                <a:gd name="connsiteX1" fmla="*/ 704147 w 1083303"/>
                <a:gd name="connsiteY1" fmla="*/ 0 h 758312"/>
                <a:gd name="connsiteX2" fmla="*/ 1083303 w 1083303"/>
                <a:gd name="connsiteY2" fmla="*/ 379156 h 758312"/>
                <a:gd name="connsiteX3" fmla="*/ 704147 w 1083303"/>
                <a:gd name="connsiteY3" fmla="*/ 758312 h 758312"/>
                <a:gd name="connsiteX4" fmla="*/ 0 w 1083303"/>
                <a:gd name="connsiteY4" fmla="*/ 758312 h 758312"/>
                <a:gd name="connsiteX5" fmla="*/ 379156 w 1083303"/>
                <a:gd name="connsiteY5" fmla="*/ 379156 h 758312"/>
                <a:gd name="connsiteX6" fmla="*/ 0 w 1083303"/>
                <a:gd name="connsiteY6" fmla="*/ 0 h 758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3303" h="758312">
                  <a:moveTo>
                    <a:pt x="1083302" y="0"/>
                  </a:moveTo>
                  <a:lnTo>
                    <a:pt x="1083302" y="492903"/>
                  </a:lnTo>
                  <a:lnTo>
                    <a:pt x="541652" y="758312"/>
                  </a:lnTo>
                  <a:lnTo>
                    <a:pt x="1" y="492903"/>
                  </a:lnTo>
                  <a:lnTo>
                    <a:pt x="1" y="0"/>
                  </a:lnTo>
                  <a:lnTo>
                    <a:pt x="541652" y="265409"/>
                  </a:lnTo>
                  <a:lnTo>
                    <a:pt x="1083302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36" tIns="392491" rIns="13335" bIns="392492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 smtClean="0"/>
                <a:t>1</a:t>
              </a:r>
              <a:endParaRPr lang="en-US" sz="2100" kern="1200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3091960" y="2846720"/>
              <a:ext cx="4982813" cy="704147"/>
            </a:xfrm>
            <a:custGeom>
              <a:avLst/>
              <a:gdLst>
                <a:gd name="connsiteX0" fmla="*/ 117360 w 704147"/>
                <a:gd name="connsiteY0" fmla="*/ 0 h 4982813"/>
                <a:gd name="connsiteX1" fmla="*/ 586787 w 704147"/>
                <a:gd name="connsiteY1" fmla="*/ 0 h 4982813"/>
                <a:gd name="connsiteX2" fmla="*/ 669773 w 704147"/>
                <a:gd name="connsiteY2" fmla="*/ 34374 h 4982813"/>
                <a:gd name="connsiteX3" fmla="*/ 704147 w 704147"/>
                <a:gd name="connsiteY3" fmla="*/ 117360 h 4982813"/>
                <a:gd name="connsiteX4" fmla="*/ 704147 w 704147"/>
                <a:gd name="connsiteY4" fmla="*/ 4982813 h 4982813"/>
                <a:gd name="connsiteX5" fmla="*/ 704147 w 704147"/>
                <a:gd name="connsiteY5" fmla="*/ 4982813 h 4982813"/>
                <a:gd name="connsiteX6" fmla="*/ 704147 w 704147"/>
                <a:gd name="connsiteY6" fmla="*/ 4982813 h 4982813"/>
                <a:gd name="connsiteX7" fmla="*/ 0 w 704147"/>
                <a:gd name="connsiteY7" fmla="*/ 4982813 h 4982813"/>
                <a:gd name="connsiteX8" fmla="*/ 0 w 704147"/>
                <a:gd name="connsiteY8" fmla="*/ 4982813 h 4982813"/>
                <a:gd name="connsiteX9" fmla="*/ 0 w 704147"/>
                <a:gd name="connsiteY9" fmla="*/ 4982813 h 4982813"/>
                <a:gd name="connsiteX10" fmla="*/ 0 w 704147"/>
                <a:gd name="connsiteY10" fmla="*/ 117360 h 4982813"/>
                <a:gd name="connsiteX11" fmla="*/ 34374 w 704147"/>
                <a:gd name="connsiteY11" fmla="*/ 34374 h 4982813"/>
                <a:gd name="connsiteX12" fmla="*/ 117360 w 704147"/>
                <a:gd name="connsiteY12" fmla="*/ 0 h 498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4147" h="4982813">
                  <a:moveTo>
                    <a:pt x="704147" y="830487"/>
                  </a:moveTo>
                  <a:lnTo>
                    <a:pt x="704147" y="4152326"/>
                  </a:lnTo>
                  <a:cubicBezTo>
                    <a:pt x="704147" y="4372586"/>
                    <a:pt x="702400" y="4583822"/>
                    <a:pt x="699289" y="4739566"/>
                  </a:cubicBezTo>
                  <a:cubicBezTo>
                    <a:pt x="696179" y="4895310"/>
                    <a:pt x="691961" y="4982809"/>
                    <a:pt x="687562" y="4982809"/>
                  </a:cubicBezTo>
                  <a:lnTo>
                    <a:pt x="0" y="4982809"/>
                  </a:lnTo>
                  <a:lnTo>
                    <a:pt x="0" y="4982809"/>
                  </a:lnTo>
                  <a:lnTo>
                    <a:pt x="0" y="4982809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687562" y="4"/>
                  </a:lnTo>
                  <a:cubicBezTo>
                    <a:pt x="691961" y="4"/>
                    <a:pt x="696179" y="87503"/>
                    <a:pt x="699289" y="243247"/>
                  </a:cubicBezTo>
                  <a:cubicBezTo>
                    <a:pt x="702400" y="398991"/>
                    <a:pt x="704147" y="610227"/>
                    <a:pt x="704147" y="830487"/>
                  </a:cubicBezTo>
                  <a:close/>
                </a:path>
              </a:pathLst>
            </a:cu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576" tIns="48979" rIns="48979" bIns="48979" numCol="1" spcCol="1270" anchor="ctr" anchorCtr="0">
              <a:noAutofit/>
            </a:bodyPr>
            <a:lstStyle/>
            <a:p>
              <a:pPr marL="0" lvl="1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GB" sz="2400" dirty="0" smtClean="0"/>
            </a:p>
            <a:p>
              <a:pPr marL="0" lvl="1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2400" dirty="0" smtClean="0"/>
                <a:t>Logical </a:t>
              </a:r>
              <a:r>
                <a:rPr lang="en-GB" sz="2400" dirty="0"/>
                <a:t>choice for treating Epidermal hyper-pigmentation.</a:t>
              </a:r>
            </a:p>
            <a:p>
              <a:pPr marL="0" lvl="1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300" kern="12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381795" y="4089872"/>
            <a:ext cx="5725217" cy="1084305"/>
            <a:chOff x="2381795" y="4089872"/>
            <a:chExt cx="5725217" cy="1084305"/>
          </a:xfrm>
        </p:grpSpPr>
        <p:sp>
          <p:nvSpPr>
            <p:cNvPr id="53" name="Freeform 52"/>
            <p:cNvSpPr/>
            <p:nvPr/>
          </p:nvSpPr>
          <p:spPr>
            <a:xfrm>
              <a:off x="2381795" y="4090873"/>
              <a:ext cx="758313" cy="1083304"/>
            </a:xfrm>
            <a:custGeom>
              <a:avLst/>
              <a:gdLst>
                <a:gd name="connsiteX0" fmla="*/ 0 w 1083303"/>
                <a:gd name="connsiteY0" fmla="*/ 0 h 758312"/>
                <a:gd name="connsiteX1" fmla="*/ 704147 w 1083303"/>
                <a:gd name="connsiteY1" fmla="*/ 0 h 758312"/>
                <a:gd name="connsiteX2" fmla="*/ 1083303 w 1083303"/>
                <a:gd name="connsiteY2" fmla="*/ 379156 h 758312"/>
                <a:gd name="connsiteX3" fmla="*/ 704147 w 1083303"/>
                <a:gd name="connsiteY3" fmla="*/ 758312 h 758312"/>
                <a:gd name="connsiteX4" fmla="*/ 0 w 1083303"/>
                <a:gd name="connsiteY4" fmla="*/ 758312 h 758312"/>
                <a:gd name="connsiteX5" fmla="*/ 379156 w 1083303"/>
                <a:gd name="connsiteY5" fmla="*/ 379156 h 758312"/>
                <a:gd name="connsiteX6" fmla="*/ 0 w 1083303"/>
                <a:gd name="connsiteY6" fmla="*/ 0 h 758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3303" h="758312">
                  <a:moveTo>
                    <a:pt x="1083302" y="0"/>
                  </a:moveTo>
                  <a:lnTo>
                    <a:pt x="1083302" y="492903"/>
                  </a:lnTo>
                  <a:lnTo>
                    <a:pt x="541652" y="758312"/>
                  </a:lnTo>
                  <a:lnTo>
                    <a:pt x="1" y="492903"/>
                  </a:lnTo>
                  <a:lnTo>
                    <a:pt x="1" y="0"/>
                  </a:lnTo>
                  <a:lnTo>
                    <a:pt x="541652" y="265409"/>
                  </a:lnTo>
                  <a:lnTo>
                    <a:pt x="1083302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36" tIns="392491" rIns="13335" bIns="392492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 smtClean="0"/>
                <a:t>2</a:t>
              </a:r>
              <a:endParaRPr lang="en-US" sz="2100" kern="1200" dirty="0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3124199" y="4089872"/>
              <a:ext cx="4982813" cy="704147"/>
            </a:xfrm>
            <a:custGeom>
              <a:avLst/>
              <a:gdLst>
                <a:gd name="connsiteX0" fmla="*/ 117360 w 704147"/>
                <a:gd name="connsiteY0" fmla="*/ 0 h 4982813"/>
                <a:gd name="connsiteX1" fmla="*/ 586787 w 704147"/>
                <a:gd name="connsiteY1" fmla="*/ 0 h 4982813"/>
                <a:gd name="connsiteX2" fmla="*/ 669773 w 704147"/>
                <a:gd name="connsiteY2" fmla="*/ 34374 h 4982813"/>
                <a:gd name="connsiteX3" fmla="*/ 704147 w 704147"/>
                <a:gd name="connsiteY3" fmla="*/ 117360 h 4982813"/>
                <a:gd name="connsiteX4" fmla="*/ 704147 w 704147"/>
                <a:gd name="connsiteY4" fmla="*/ 4982813 h 4982813"/>
                <a:gd name="connsiteX5" fmla="*/ 704147 w 704147"/>
                <a:gd name="connsiteY5" fmla="*/ 4982813 h 4982813"/>
                <a:gd name="connsiteX6" fmla="*/ 704147 w 704147"/>
                <a:gd name="connsiteY6" fmla="*/ 4982813 h 4982813"/>
                <a:gd name="connsiteX7" fmla="*/ 0 w 704147"/>
                <a:gd name="connsiteY7" fmla="*/ 4982813 h 4982813"/>
                <a:gd name="connsiteX8" fmla="*/ 0 w 704147"/>
                <a:gd name="connsiteY8" fmla="*/ 4982813 h 4982813"/>
                <a:gd name="connsiteX9" fmla="*/ 0 w 704147"/>
                <a:gd name="connsiteY9" fmla="*/ 4982813 h 4982813"/>
                <a:gd name="connsiteX10" fmla="*/ 0 w 704147"/>
                <a:gd name="connsiteY10" fmla="*/ 117360 h 4982813"/>
                <a:gd name="connsiteX11" fmla="*/ 34374 w 704147"/>
                <a:gd name="connsiteY11" fmla="*/ 34374 h 4982813"/>
                <a:gd name="connsiteX12" fmla="*/ 117360 w 704147"/>
                <a:gd name="connsiteY12" fmla="*/ 0 h 498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4147" h="4982813">
                  <a:moveTo>
                    <a:pt x="704147" y="830487"/>
                  </a:moveTo>
                  <a:lnTo>
                    <a:pt x="704147" y="4152326"/>
                  </a:lnTo>
                  <a:cubicBezTo>
                    <a:pt x="704147" y="4372586"/>
                    <a:pt x="702400" y="4583822"/>
                    <a:pt x="699289" y="4739566"/>
                  </a:cubicBezTo>
                  <a:cubicBezTo>
                    <a:pt x="696179" y="4895310"/>
                    <a:pt x="691961" y="4982809"/>
                    <a:pt x="687562" y="4982809"/>
                  </a:cubicBezTo>
                  <a:lnTo>
                    <a:pt x="0" y="4982809"/>
                  </a:lnTo>
                  <a:lnTo>
                    <a:pt x="0" y="4982809"/>
                  </a:lnTo>
                  <a:lnTo>
                    <a:pt x="0" y="4982809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687562" y="4"/>
                  </a:lnTo>
                  <a:cubicBezTo>
                    <a:pt x="691961" y="4"/>
                    <a:pt x="696179" y="87503"/>
                    <a:pt x="699289" y="243247"/>
                  </a:cubicBezTo>
                  <a:cubicBezTo>
                    <a:pt x="702400" y="398991"/>
                    <a:pt x="704147" y="610227"/>
                    <a:pt x="704147" y="830487"/>
                  </a:cubicBezTo>
                  <a:close/>
                </a:path>
              </a:pathLst>
            </a:cu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576" tIns="48979" rIns="48979" bIns="48979" numCol="1" spcCol="1270" anchor="ctr" anchorCtr="0">
              <a:noAutofit/>
            </a:bodyPr>
            <a:lstStyle/>
            <a:p>
              <a:pPr marL="0" lvl="1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GB" sz="2400" dirty="0" smtClean="0"/>
            </a:p>
            <a:p>
              <a:pPr marL="0" lvl="1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2400" dirty="0" smtClean="0"/>
                <a:t>For </a:t>
              </a:r>
              <a:r>
                <a:rPr lang="en-GB" sz="2400" dirty="0"/>
                <a:t>maintaining depigmentation after skin peels</a:t>
              </a:r>
            </a:p>
            <a:p>
              <a:pPr marL="0" lvl="1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300" kern="12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365887" y="5294551"/>
            <a:ext cx="5741126" cy="1083304"/>
            <a:chOff x="2365887" y="5294551"/>
            <a:chExt cx="5741126" cy="1083304"/>
          </a:xfrm>
        </p:grpSpPr>
        <p:sp>
          <p:nvSpPr>
            <p:cNvPr id="55" name="Freeform 54"/>
            <p:cNvSpPr/>
            <p:nvPr/>
          </p:nvSpPr>
          <p:spPr>
            <a:xfrm>
              <a:off x="2365887" y="5294551"/>
              <a:ext cx="758313" cy="1083304"/>
            </a:xfrm>
            <a:custGeom>
              <a:avLst/>
              <a:gdLst>
                <a:gd name="connsiteX0" fmla="*/ 0 w 1083303"/>
                <a:gd name="connsiteY0" fmla="*/ 0 h 758312"/>
                <a:gd name="connsiteX1" fmla="*/ 704147 w 1083303"/>
                <a:gd name="connsiteY1" fmla="*/ 0 h 758312"/>
                <a:gd name="connsiteX2" fmla="*/ 1083303 w 1083303"/>
                <a:gd name="connsiteY2" fmla="*/ 379156 h 758312"/>
                <a:gd name="connsiteX3" fmla="*/ 704147 w 1083303"/>
                <a:gd name="connsiteY3" fmla="*/ 758312 h 758312"/>
                <a:gd name="connsiteX4" fmla="*/ 0 w 1083303"/>
                <a:gd name="connsiteY4" fmla="*/ 758312 h 758312"/>
                <a:gd name="connsiteX5" fmla="*/ 379156 w 1083303"/>
                <a:gd name="connsiteY5" fmla="*/ 379156 h 758312"/>
                <a:gd name="connsiteX6" fmla="*/ 0 w 1083303"/>
                <a:gd name="connsiteY6" fmla="*/ 0 h 758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3303" h="758312">
                  <a:moveTo>
                    <a:pt x="1083302" y="0"/>
                  </a:moveTo>
                  <a:lnTo>
                    <a:pt x="1083302" y="492903"/>
                  </a:lnTo>
                  <a:lnTo>
                    <a:pt x="541652" y="758312"/>
                  </a:lnTo>
                  <a:lnTo>
                    <a:pt x="1" y="492903"/>
                  </a:lnTo>
                  <a:lnTo>
                    <a:pt x="1" y="0"/>
                  </a:lnTo>
                  <a:lnTo>
                    <a:pt x="541652" y="265409"/>
                  </a:lnTo>
                  <a:lnTo>
                    <a:pt x="1083302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36" tIns="392491" rIns="13335" bIns="392492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 smtClean="0"/>
                <a:t>3</a:t>
              </a:r>
              <a:endParaRPr lang="en-US" sz="2100" kern="1200" dirty="0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3124200" y="5310356"/>
              <a:ext cx="4982813" cy="704148"/>
            </a:xfrm>
            <a:custGeom>
              <a:avLst/>
              <a:gdLst>
                <a:gd name="connsiteX0" fmla="*/ 117360 w 704147"/>
                <a:gd name="connsiteY0" fmla="*/ 0 h 4982813"/>
                <a:gd name="connsiteX1" fmla="*/ 586787 w 704147"/>
                <a:gd name="connsiteY1" fmla="*/ 0 h 4982813"/>
                <a:gd name="connsiteX2" fmla="*/ 669773 w 704147"/>
                <a:gd name="connsiteY2" fmla="*/ 34374 h 4982813"/>
                <a:gd name="connsiteX3" fmla="*/ 704147 w 704147"/>
                <a:gd name="connsiteY3" fmla="*/ 117360 h 4982813"/>
                <a:gd name="connsiteX4" fmla="*/ 704147 w 704147"/>
                <a:gd name="connsiteY4" fmla="*/ 4982813 h 4982813"/>
                <a:gd name="connsiteX5" fmla="*/ 704147 w 704147"/>
                <a:gd name="connsiteY5" fmla="*/ 4982813 h 4982813"/>
                <a:gd name="connsiteX6" fmla="*/ 704147 w 704147"/>
                <a:gd name="connsiteY6" fmla="*/ 4982813 h 4982813"/>
                <a:gd name="connsiteX7" fmla="*/ 0 w 704147"/>
                <a:gd name="connsiteY7" fmla="*/ 4982813 h 4982813"/>
                <a:gd name="connsiteX8" fmla="*/ 0 w 704147"/>
                <a:gd name="connsiteY8" fmla="*/ 4982813 h 4982813"/>
                <a:gd name="connsiteX9" fmla="*/ 0 w 704147"/>
                <a:gd name="connsiteY9" fmla="*/ 4982813 h 4982813"/>
                <a:gd name="connsiteX10" fmla="*/ 0 w 704147"/>
                <a:gd name="connsiteY10" fmla="*/ 117360 h 4982813"/>
                <a:gd name="connsiteX11" fmla="*/ 34374 w 704147"/>
                <a:gd name="connsiteY11" fmla="*/ 34374 h 4982813"/>
                <a:gd name="connsiteX12" fmla="*/ 117360 w 704147"/>
                <a:gd name="connsiteY12" fmla="*/ 0 h 498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4147" h="4982813">
                  <a:moveTo>
                    <a:pt x="704147" y="830487"/>
                  </a:moveTo>
                  <a:lnTo>
                    <a:pt x="704147" y="4152326"/>
                  </a:lnTo>
                  <a:cubicBezTo>
                    <a:pt x="704147" y="4372586"/>
                    <a:pt x="702400" y="4583822"/>
                    <a:pt x="699289" y="4739566"/>
                  </a:cubicBezTo>
                  <a:cubicBezTo>
                    <a:pt x="696179" y="4895310"/>
                    <a:pt x="691961" y="4982809"/>
                    <a:pt x="687562" y="4982809"/>
                  </a:cubicBezTo>
                  <a:lnTo>
                    <a:pt x="0" y="4982809"/>
                  </a:lnTo>
                  <a:lnTo>
                    <a:pt x="0" y="4982809"/>
                  </a:lnTo>
                  <a:lnTo>
                    <a:pt x="0" y="4982809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687562" y="4"/>
                  </a:lnTo>
                  <a:cubicBezTo>
                    <a:pt x="691961" y="4"/>
                    <a:pt x="696179" y="87503"/>
                    <a:pt x="699289" y="243247"/>
                  </a:cubicBezTo>
                  <a:cubicBezTo>
                    <a:pt x="702400" y="398991"/>
                    <a:pt x="704147" y="610227"/>
                    <a:pt x="704147" y="830487"/>
                  </a:cubicBezTo>
                  <a:close/>
                </a:path>
              </a:pathLst>
            </a:cu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576" tIns="48979" rIns="48979" bIns="48980" numCol="1" spcCol="1270" anchor="ctr" anchorCtr="0">
              <a:noAutofit/>
            </a:bodyPr>
            <a:lstStyle/>
            <a:p>
              <a:pPr marL="0" lvl="1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GB" sz="2400" dirty="0" smtClean="0"/>
            </a:p>
            <a:p>
              <a:pPr marL="0" lvl="1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2400" dirty="0" smtClean="0"/>
                <a:t>Perfect </a:t>
              </a:r>
              <a:r>
                <a:rPr lang="en-GB" sz="2400" dirty="0"/>
                <a:t>Day cream without </a:t>
              </a:r>
              <a:r>
                <a:rPr lang="en-GB" sz="2400" dirty="0" smtClean="0"/>
                <a:t>irritation</a:t>
              </a:r>
              <a:endParaRPr lang="en-GB" sz="2400" dirty="0"/>
            </a:p>
            <a:p>
              <a:pPr marL="0" lvl="1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300" kern="1200" dirty="0"/>
            </a:p>
          </p:txBody>
        </p:sp>
      </p:grpSp>
      <p:pic>
        <p:nvPicPr>
          <p:cNvPr id="32" name="Picture 31" descr="iStock_Hair-Extensions-000023273472Medium.jpg"/>
          <p:cNvPicPr>
            <a:picLocks noChangeAspect="1"/>
          </p:cNvPicPr>
          <p:nvPr/>
        </p:nvPicPr>
        <p:blipFill>
          <a:blip r:embed="rId2" cstate="print"/>
          <a:srcRect l="2660" r="22340"/>
          <a:stretch>
            <a:fillRect/>
          </a:stretch>
        </p:blipFill>
        <p:spPr>
          <a:xfrm>
            <a:off x="0" y="0"/>
            <a:ext cx="3091961" cy="27008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895604"/>
            <a:ext cx="1905000" cy="8512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979209"/>
            <a:ext cx="1838722" cy="104999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93" y="5382541"/>
            <a:ext cx="1805329" cy="995314"/>
          </a:xfrm>
          <a:prstGeom prst="rect">
            <a:avLst/>
          </a:prstGeom>
        </p:spPr>
      </p:pic>
      <p:pic>
        <p:nvPicPr>
          <p:cNvPr id="24" name="Picture 3" descr="LP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1219200" cy="111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08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push dir="u"/>
      </p:transition>
    </mc:Choice>
    <mc:Fallback>
      <p:transition xmlns:p14="http://schemas.microsoft.com/office/powerpoint/2010/main" spd="med" advClick="0" advTm="5000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 rot="16200000">
            <a:off x="76200" y="-76200"/>
            <a:ext cx="1066800" cy="121920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Diagonal Corner Rectangle 9"/>
          <p:cNvSpPr/>
          <p:nvPr/>
        </p:nvSpPr>
        <p:spPr>
          <a:xfrm rot="16200000">
            <a:off x="1371600" y="335280"/>
            <a:ext cx="274320" cy="27432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 Diagonal Corner Rectangle 10"/>
          <p:cNvSpPr/>
          <p:nvPr/>
        </p:nvSpPr>
        <p:spPr>
          <a:xfrm rot="16200000">
            <a:off x="1473926" y="762001"/>
            <a:ext cx="457200" cy="45720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Diagonal Corner Rectangle 11"/>
          <p:cNvSpPr/>
          <p:nvPr/>
        </p:nvSpPr>
        <p:spPr>
          <a:xfrm rot="16200000">
            <a:off x="966652" y="1310642"/>
            <a:ext cx="548640" cy="54864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/>
        </p:nvSpPr>
        <p:spPr>
          <a:xfrm rot="16200000">
            <a:off x="487680" y="1225732"/>
            <a:ext cx="274320" cy="27432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 Diagonal Corner Rectangle 13"/>
          <p:cNvSpPr/>
          <p:nvPr/>
        </p:nvSpPr>
        <p:spPr>
          <a:xfrm rot="16200000">
            <a:off x="1741715" y="1463042"/>
            <a:ext cx="640080" cy="64008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743200" y="1219200"/>
            <a:ext cx="6298200" cy="1149532"/>
            <a:chOff x="2743200" y="1219200"/>
            <a:chExt cx="6298200" cy="1149532"/>
          </a:xfrm>
        </p:grpSpPr>
        <p:sp>
          <p:nvSpPr>
            <p:cNvPr id="24" name="Rectangle 23"/>
            <p:cNvSpPr/>
            <p:nvPr/>
          </p:nvSpPr>
          <p:spPr>
            <a:xfrm>
              <a:off x="3783600" y="1225732"/>
              <a:ext cx="5257800" cy="1143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 smtClean="0"/>
            </a:p>
          </p:txBody>
        </p:sp>
        <p:sp>
          <p:nvSpPr>
            <p:cNvPr id="26" name="Round Same Side Corner Rectangle 25"/>
            <p:cNvSpPr/>
            <p:nvPr/>
          </p:nvSpPr>
          <p:spPr>
            <a:xfrm>
              <a:off x="2743200" y="1219200"/>
              <a:ext cx="1524000" cy="1143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200400" y="1487269"/>
              <a:ext cx="53765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Rounded MT Bold" pitchFamily="34" charset="0"/>
                </a:rPr>
                <a:t>ACTIVE INGREDIENTS </a:t>
              </a:r>
            </a:p>
          </p:txBody>
        </p:sp>
      </p:grpSp>
      <p:graphicFrame>
        <p:nvGraphicFramePr>
          <p:cNvPr id="51" name="Diagram 50"/>
          <p:cNvGraphicFramePr/>
          <p:nvPr>
            <p:extLst>
              <p:ext uri="{D42A27DB-BD31-4B8C-83A1-F6EECF244321}">
                <p14:modId xmlns:p14="http://schemas.microsoft.com/office/powerpoint/2010/main" val="2066019148"/>
              </p:ext>
            </p:extLst>
          </p:nvPr>
        </p:nvGraphicFramePr>
        <p:xfrm>
          <a:off x="-5367" y="2643791"/>
          <a:ext cx="8686800" cy="4091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2" name="Oval 51"/>
          <p:cNvSpPr/>
          <p:nvPr/>
        </p:nvSpPr>
        <p:spPr>
          <a:xfrm>
            <a:off x="2022079" y="2643791"/>
            <a:ext cx="1761521" cy="124194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>
                <a:solidFill>
                  <a:schemeClr val="tx1"/>
                </a:solidFill>
              </a:rPr>
              <a:t>Nobeltine</a:t>
            </a:r>
            <a:r>
              <a:rPr lang="en-GB" sz="1400" dirty="0">
                <a:solidFill>
                  <a:schemeClr val="tx1"/>
                </a:solidFill>
              </a:rPr>
              <a:t> &amp; </a:t>
            </a:r>
            <a:r>
              <a:rPr lang="en-GB" sz="1400" dirty="0" err="1">
                <a:solidFill>
                  <a:schemeClr val="tx1"/>
                </a:solidFill>
              </a:rPr>
              <a:t>Hespridin</a:t>
            </a:r>
            <a:r>
              <a:rPr lang="en-GB" sz="1400" dirty="0">
                <a:solidFill>
                  <a:schemeClr val="tx1"/>
                </a:solidFill>
              </a:rPr>
              <a:t> 4%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(Citrus </a:t>
            </a:r>
            <a:r>
              <a:rPr lang="en-GB" sz="1400" dirty="0" err="1">
                <a:solidFill>
                  <a:schemeClr val="tx1"/>
                </a:solidFill>
              </a:rPr>
              <a:t>unshiu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extr</a:t>
            </a:r>
            <a:r>
              <a:rPr lang="en-GB" sz="1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261977" y="2643791"/>
            <a:ext cx="2443624" cy="124194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 extrusionH="76200" contourW="12700">
            <a:bevelT w="127000"/>
            <a:bevelB w="38100"/>
            <a:extrusionClr>
              <a:srgbClr val="92D050"/>
            </a:extrusionClr>
            <a:contourClr>
              <a:srgbClr val="92D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          </a:t>
            </a:r>
            <a:r>
              <a:rPr lang="en-GB" sz="1400" dirty="0" err="1" smtClean="0">
                <a:solidFill>
                  <a:schemeClr val="tx1"/>
                </a:solidFill>
              </a:rPr>
              <a:t>Xanthumol</a:t>
            </a:r>
            <a:r>
              <a:rPr lang="en-GB" sz="1400" dirty="0" smtClean="0">
                <a:solidFill>
                  <a:schemeClr val="tx1"/>
                </a:solidFill>
              </a:rPr>
              <a:t> </a:t>
            </a:r>
            <a:r>
              <a:rPr lang="en-GB" sz="1400" dirty="0">
                <a:solidFill>
                  <a:schemeClr val="tx1"/>
                </a:solidFill>
              </a:rPr>
              <a:t>3% 	    (</a:t>
            </a:r>
            <a:r>
              <a:rPr lang="en-GB" sz="1400" dirty="0" err="1">
                <a:solidFill>
                  <a:schemeClr val="tx1"/>
                </a:solidFill>
              </a:rPr>
              <a:t>Humulus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Lupulus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ext</a:t>
            </a:r>
            <a:r>
              <a:rPr lang="en-GB" sz="1400" dirty="0">
                <a:solidFill>
                  <a:schemeClr val="tx1"/>
                </a:solidFill>
              </a:rPr>
              <a:t>) 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1937565" y="3911621"/>
            <a:ext cx="1846035" cy="151722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Mulberry extract 3%   (</a:t>
            </a:r>
            <a:r>
              <a:rPr lang="en-GB" sz="1400" dirty="0" err="1">
                <a:solidFill>
                  <a:schemeClr val="tx1"/>
                </a:solidFill>
              </a:rPr>
              <a:t>Arbutin</a:t>
            </a:r>
            <a:r>
              <a:rPr lang="en-GB" sz="1400" dirty="0">
                <a:solidFill>
                  <a:schemeClr val="tx1"/>
                </a:solidFill>
              </a:rPr>
              <a:t>) (</a:t>
            </a:r>
            <a:r>
              <a:rPr lang="en-GB" sz="1400" dirty="0" err="1">
                <a:solidFill>
                  <a:schemeClr val="tx1"/>
                </a:solidFill>
              </a:rPr>
              <a:t>Glucopyranosides</a:t>
            </a: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1931126" y="5439365"/>
            <a:ext cx="1761521" cy="124194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r>
              <a:rPr lang="en-GB" sz="1400" dirty="0" err="1">
                <a:solidFill>
                  <a:schemeClr val="tx1"/>
                </a:solidFill>
              </a:rPr>
              <a:t>Diacetyl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Boldine</a:t>
            </a:r>
            <a:r>
              <a:rPr lang="en-GB" sz="1400" dirty="0">
                <a:solidFill>
                  <a:schemeClr val="tx1"/>
                </a:solidFill>
              </a:rPr>
              <a:t> &amp; Titanium Di-oxide 3%</a:t>
            </a:r>
          </a:p>
          <a:p>
            <a:pPr algn="ctr"/>
            <a:endParaRPr lang="en-GB" dirty="0"/>
          </a:p>
        </p:txBody>
      </p:sp>
      <p:sp>
        <p:nvSpPr>
          <p:cNvPr id="56" name="Oval 55"/>
          <p:cNvSpPr/>
          <p:nvPr/>
        </p:nvSpPr>
        <p:spPr>
          <a:xfrm>
            <a:off x="7016183" y="2813944"/>
            <a:ext cx="1899217" cy="183425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/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Salicylic acid 2%</a:t>
            </a:r>
          </a:p>
          <a:p>
            <a:pPr algn="ctr"/>
            <a:endParaRPr lang="en-GB" sz="1600" b="1" dirty="0"/>
          </a:p>
        </p:txBody>
      </p:sp>
      <p:sp>
        <p:nvSpPr>
          <p:cNvPr id="57" name="Oval 56"/>
          <p:cNvSpPr/>
          <p:nvPr/>
        </p:nvSpPr>
        <p:spPr>
          <a:xfrm>
            <a:off x="6953182" y="4869962"/>
            <a:ext cx="2025218" cy="180451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GB" sz="1400" dirty="0">
                <a:solidFill>
                  <a:schemeClr val="tx1"/>
                </a:solidFill>
              </a:rPr>
              <a:t>Total percentage of </a:t>
            </a:r>
            <a:r>
              <a:rPr lang="en-GB" sz="1400" dirty="0" err="1">
                <a:solidFill>
                  <a:schemeClr val="tx1"/>
                </a:solidFill>
              </a:rPr>
              <a:t>Depigmenters</a:t>
            </a:r>
            <a:r>
              <a:rPr lang="en-GB" sz="1400" dirty="0">
                <a:solidFill>
                  <a:schemeClr val="tx1"/>
                </a:solidFill>
              </a:rPr>
              <a:t> = 34%</a:t>
            </a:r>
          </a:p>
        </p:txBody>
      </p:sp>
      <p:sp>
        <p:nvSpPr>
          <p:cNvPr id="59" name="Rectangle 58"/>
          <p:cNvSpPr/>
          <p:nvPr/>
        </p:nvSpPr>
        <p:spPr>
          <a:xfrm>
            <a:off x="4250600" y="4038159"/>
            <a:ext cx="2455001" cy="124194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 extrusionH="76200" contourW="12700">
            <a:bevelT w="127000"/>
            <a:bevelB w="38100"/>
            <a:extrusionClr>
              <a:srgbClr val="92D050"/>
            </a:extrusionClr>
            <a:contourClr>
              <a:srgbClr val="92D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>
                <a:solidFill>
                  <a:schemeClr val="tx1"/>
                </a:solidFill>
              </a:rPr>
              <a:t>Arbutin</a:t>
            </a:r>
            <a:r>
              <a:rPr lang="en-GB" sz="1400" dirty="0">
                <a:solidFill>
                  <a:schemeClr val="tx1"/>
                </a:solidFill>
              </a:rPr>
              <a:t> 2% &amp; Magnesium</a:t>
            </a:r>
          </a:p>
          <a:p>
            <a:pPr algn="ctr"/>
            <a:r>
              <a:rPr lang="en-GB" sz="1400" dirty="0" err="1">
                <a:solidFill>
                  <a:schemeClr val="tx1"/>
                </a:solidFill>
              </a:rPr>
              <a:t>Ascorbyl</a:t>
            </a:r>
            <a:r>
              <a:rPr lang="en-GB" sz="1400" dirty="0">
                <a:solidFill>
                  <a:schemeClr val="tx1"/>
                </a:solidFill>
              </a:rPr>
              <a:t> Phosphate</a:t>
            </a:r>
          </a:p>
        </p:txBody>
      </p:sp>
      <p:sp>
        <p:nvSpPr>
          <p:cNvPr id="60" name="Rectangle 59"/>
          <p:cNvSpPr/>
          <p:nvPr/>
        </p:nvSpPr>
        <p:spPr>
          <a:xfrm>
            <a:off x="4266520" y="5432527"/>
            <a:ext cx="2439081" cy="124194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 extrusionH="76200" contourW="12700">
            <a:bevelT w="127000"/>
            <a:bevelB w="38100"/>
            <a:extrusionClr>
              <a:srgbClr val="92D050"/>
            </a:extrusionClr>
            <a:contourClr>
              <a:srgbClr val="92D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>
                <a:solidFill>
                  <a:schemeClr val="tx1"/>
                </a:solidFill>
              </a:rPr>
              <a:t>Octadecene-Dioic</a:t>
            </a:r>
            <a:r>
              <a:rPr lang="en-GB" sz="1400" dirty="0">
                <a:solidFill>
                  <a:schemeClr val="tx1"/>
                </a:solidFill>
              </a:rPr>
              <a:t> Acid 2%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5" name="Picture 3" descr="LP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1219200" cy="111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push dir="u"/>
      </p:transition>
    </mc:Choice>
    <mc:Fallback>
      <p:transition xmlns:p14="http://schemas.microsoft.com/office/powerpoint/2010/main" spd="med" advClick="0" advTm="5000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Graphic spid="51" grpId="0">
        <p:bldAsOne/>
      </p:bldGraphic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9" grpId="0" animBg="1"/>
      <p:bldP spid="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598" y="2606040"/>
            <a:ext cx="8229601" cy="328089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160020" indent="-342900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GB" sz="2400" dirty="0"/>
              <a:t>Powerful Inhibitor of enzyme </a:t>
            </a:r>
            <a:r>
              <a:rPr lang="en-GB" sz="2400" dirty="0" err="1"/>
              <a:t>Thioredoxin</a:t>
            </a:r>
            <a:r>
              <a:rPr lang="en-GB" sz="2400" dirty="0"/>
              <a:t> </a:t>
            </a:r>
            <a:r>
              <a:rPr lang="en-GB" sz="2400" dirty="0" err="1"/>
              <a:t>Reductase</a:t>
            </a:r>
            <a:r>
              <a:rPr lang="en-GB" sz="2400" dirty="0"/>
              <a:t>.</a:t>
            </a:r>
          </a:p>
          <a:p>
            <a:pPr marL="160020" indent="-342900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GB" sz="2400" dirty="0"/>
              <a:t>This enzyme adds electrons to </a:t>
            </a:r>
            <a:r>
              <a:rPr lang="en-GB" sz="2400" dirty="0" err="1"/>
              <a:t>Thioredoxin</a:t>
            </a:r>
            <a:r>
              <a:rPr lang="en-GB" sz="2400" dirty="0"/>
              <a:t> which can then activate </a:t>
            </a:r>
            <a:r>
              <a:rPr lang="en-GB" sz="2400" dirty="0" err="1"/>
              <a:t>Tyrosinase</a:t>
            </a:r>
            <a:r>
              <a:rPr lang="en-GB" sz="2400" dirty="0"/>
              <a:t> &amp; also help make DNA.</a:t>
            </a:r>
          </a:p>
          <a:p>
            <a:pPr marL="160020" indent="-342900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GB" sz="2400" dirty="0"/>
              <a:t>This accounts for why </a:t>
            </a:r>
            <a:r>
              <a:rPr lang="en-GB" sz="2400" dirty="0" err="1"/>
              <a:t>Azelaic</a:t>
            </a:r>
            <a:r>
              <a:rPr lang="en-GB" sz="2400" dirty="0"/>
              <a:t> acid only work on Hyperactive Melanocytes where DNA synthesis is fast.</a:t>
            </a:r>
          </a:p>
          <a:p>
            <a:pPr indent="-182880" fontAlgn="auto">
              <a:lnSpc>
                <a:spcPct val="12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Char char=""/>
              <a:defRPr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3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Ref-Arch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Dermatol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Res1990;282(3).168-171.A  possible mechanism of action for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Azelaic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Acid in the human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Epidermis.Schallenter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KU et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al,Dept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Dermatology,University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Hamburg,Germany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124200" y="1447800"/>
            <a:ext cx="6024965" cy="914400"/>
            <a:chOff x="3124200" y="1447800"/>
            <a:chExt cx="6024965" cy="914400"/>
          </a:xfrm>
        </p:grpSpPr>
        <p:grpSp>
          <p:nvGrpSpPr>
            <p:cNvPr id="2" name="Group 1"/>
            <p:cNvGrpSpPr/>
            <p:nvPr/>
          </p:nvGrpSpPr>
          <p:grpSpPr>
            <a:xfrm>
              <a:off x="3124200" y="1447800"/>
              <a:ext cx="6019800" cy="914400"/>
              <a:chOff x="3124200" y="1447800"/>
              <a:chExt cx="6019800" cy="91440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3886200" y="1447800"/>
                <a:ext cx="5257800" cy="9144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dirty="0" smtClean="0"/>
              </a:p>
            </p:txBody>
          </p:sp>
          <p:sp>
            <p:nvSpPr>
              <p:cNvPr id="26" name="Round Same Side Corner Rectangle 25"/>
              <p:cNvSpPr/>
              <p:nvPr/>
            </p:nvSpPr>
            <p:spPr>
              <a:xfrm>
                <a:off x="3124200" y="1447800"/>
                <a:ext cx="1524000" cy="9144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154050" y="1600200"/>
                <a:ext cx="37420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Rounded MT Bold" pitchFamily="34" charset="0"/>
                  </a:rPr>
                  <a:t>Azelaic</a:t>
                </a:r>
                <a:r>
                  <a:rPr lang="en-US" sz="3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Rounded MT Bold" pitchFamily="34" charset="0"/>
                  </a:rPr>
                  <a:t> Acid 5%</a:t>
                </a: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1265" y="1456981"/>
              <a:ext cx="2247900" cy="8898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</p:pic>
      </p:grpSp>
      <p:sp>
        <p:nvSpPr>
          <p:cNvPr id="22" name="Round Diagonal Corner Rectangle 21"/>
          <p:cNvSpPr/>
          <p:nvPr/>
        </p:nvSpPr>
        <p:spPr>
          <a:xfrm rot="16200000">
            <a:off x="76200" y="-76200"/>
            <a:ext cx="1066800" cy="121920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 Diagonal Corner Rectangle 22"/>
          <p:cNvSpPr/>
          <p:nvPr/>
        </p:nvSpPr>
        <p:spPr>
          <a:xfrm rot="16200000">
            <a:off x="1371600" y="335280"/>
            <a:ext cx="274320" cy="27432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 Diagonal Corner Rectangle 24"/>
          <p:cNvSpPr/>
          <p:nvPr/>
        </p:nvSpPr>
        <p:spPr>
          <a:xfrm rot="16200000">
            <a:off x="1473926" y="762001"/>
            <a:ext cx="457200" cy="45720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 Diagonal Corner Rectangle 27"/>
          <p:cNvSpPr/>
          <p:nvPr/>
        </p:nvSpPr>
        <p:spPr>
          <a:xfrm rot="16200000">
            <a:off x="966652" y="1310642"/>
            <a:ext cx="548640" cy="54864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 Diagonal Corner Rectangle 28"/>
          <p:cNvSpPr/>
          <p:nvPr/>
        </p:nvSpPr>
        <p:spPr>
          <a:xfrm rot="16200000">
            <a:off x="487680" y="1225732"/>
            <a:ext cx="274320" cy="27432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 Diagonal Corner Rectangle 29"/>
          <p:cNvSpPr/>
          <p:nvPr/>
        </p:nvSpPr>
        <p:spPr>
          <a:xfrm rot="16200000">
            <a:off x="1741715" y="1463042"/>
            <a:ext cx="640080" cy="64008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 descr="L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371600" cy="1257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push dir="u"/>
      </p:transition>
    </mc:Choice>
    <mc:Fallback>
      <p:transition xmlns:p14="http://schemas.microsoft.com/office/powerpoint/2010/main" spd="med" advClick="0" advTm="5000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 animBg="1"/>
      <p:bldP spid="23" grpId="0" animBg="1"/>
      <p:bldP spid="25" grpId="0" animBg="1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598" y="2606040"/>
            <a:ext cx="8229601" cy="307161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160020" indent="-34290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GB" sz="2400" dirty="0" err="1"/>
              <a:t>Azelaic</a:t>
            </a:r>
            <a:r>
              <a:rPr lang="en-GB" sz="2400" dirty="0"/>
              <a:t> acid has an anti-proliferative &amp; Cytotoxic effect on Melanocytes.</a:t>
            </a:r>
          </a:p>
          <a:p>
            <a:pPr marL="160020" indent="-34290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GB" sz="2400" dirty="0"/>
              <a:t>Proven as effective as Hydroquinone in </a:t>
            </a:r>
            <a:r>
              <a:rPr lang="en-GB" sz="2400" dirty="0" err="1"/>
              <a:t>Melasma</a:t>
            </a:r>
            <a:r>
              <a:rPr lang="en-GB" sz="2400" dirty="0"/>
              <a:t>.</a:t>
            </a:r>
          </a:p>
          <a:p>
            <a:pPr marL="160020" indent="-34290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GB" sz="2400" dirty="0"/>
              <a:t>Gentle </a:t>
            </a:r>
            <a:r>
              <a:rPr lang="en-GB" sz="2400" dirty="0" err="1"/>
              <a:t>exfoliant</a:t>
            </a:r>
            <a:r>
              <a:rPr lang="en-GB" sz="2400" dirty="0"/>
              <a:t> -removes </a:t>
            </a:r>
            <a:r>
              <a:rPr lang="en-GB" sz="2400" dirty="0" err="1"/>
              <a:t>melani</a:t>
            </a:r>
            <a:r>
              <a:rPr lang="en-GB" sz="2400" dirty="0"/>
              <a:t> n loaded epidermal cells gently without irritation</a:t>
            </a:r>
          </a:p>
          <a:p>
            <a:pPr>
              <a:buClr>
                <a:schemeClr val="accent6">
                  <a:lumMod val="75000"/>
                </a:schemeClr>
              </a:buClr>
              <a:defRPr/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REF-DRUGS 1991 May;41(5):780-798.Azelaic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acid.AReview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og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its Pharmacological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properties&amp;therapeutic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efficiency in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Acne&amp;Hyper-pigmentary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skin disorders..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Fitton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GA.Drug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information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service,Auckland,Australia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124200" y="1447800"/>
            <a:ext cx="6024965" cy="914400"/>
            <a:chOff x="3124200" y="1447800"/>
            <a:chExt cx="6024965" cy="914400"/>
          </a:xfrm>
        </p:grpSpPr>
        <p:grpSp>
          <p:nvGrpSpPr>
            <p:cNvPr id="2" name="Group 1"/>
            <p:cNvGrpSpPr/>
            <p:nvPr/>
          </p:nvGrpSpPr>
          <p:grpSpPr>
            <a:xfrm>
              <a:off x="3124200" y="1447800"/>
              <a:ext cx="6019800" cy="914400"/>
              <a:chOff x="3124200" y="1447800"/>
              <a:chExt cx="6019800" cy="91440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3886200" y="1447800"/>
                <a:ext cx="5257800" cy="9144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dirty="0" smtClean="0"/>
              </a:p>
            </p:txBody>
          </p:sp>
          <p:sp>
            <p:nvSpPr>
              <p:cNvPr id="26" name="Round Same Side Corner Rectangle 25"/>
              <p:cNvSpPr/>
              <p:nvPr/>
            </p:nvSpPr>
            <p:spPr>
              <a:xfrm>
                <a:off x="3124200" y="1447800"/>
                <a:ext cx="1524000" cy="9144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154050" y="1600200"/>
                <a:ext cx="37420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Rounded MT Bold" pitchFamily="34" charset="0"/>
                  </a:rPr>
                  <a:t>Azelaic</a:t>
                </a:r>
                <a:r>
                  <a:rPr lang="en-US" sz="3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Rounded MT Bold" pitchFamily="34" charset="0"/>
                  </a:rPr>
                  <a:t> Acid 5%</a:t>
                </a: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1265" y="1456981"/>
              <a:ext cx="2247900" cy="8898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</p:pic>
      </p:grpSp>
      <p:sp>
        <p:nvSpPr>
          <p:cNvPr id="15" name="Round Diagonal Corner Rectangle 14"/>
          <p:cNvSpPr/>
          <p:nvPr/>
        </p:nvSpPr>
        <p:spPr>
          <a:xfrm rot="16200000">
            <a:off x="76200" y="-76200"/>
            <a:ext cx="1066800" cy="121920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 Diagonal Corner Rectangle 15"/>
          <p:cNvSpPr/>
          <p:nvPr/>
        </p:nvSpPr>
        <p:spPr>
          <a:xfrm rot="16200000">
            <a:off x="1371600" y="335280"/>
            <a:ext cx="274320" cy="27432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 Diagonal Corner Rectangle 16"/>
          <p:cNvSpPr/>
          <p:nvPr/>
        </p:nvSpPr>
        <p:spPr>
          <a:xfrm rot="16200000">
            <a:off x="1473926" y="762001"/>
            <a:ext cx="457200" cy="45720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 Diagonal Corner Rectangle 17"/>
          <p:cNvSpPr/>
          <p:nvPr/>
        </p:nvSpPr>
        <p:spPr>
          <a:xfrm rot="16200000">
            <a:off x="966652" y="1310642"/>
            <a:ext cx="548640" cy="54864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 Diagonal Corner Rectangle 18"/>
          <p:cNvSpPr/>
          <p:nvPr/>
        </p:nvSpPr>
        <p:spPr>
          <a:xfrm rot="16200000">
            <a:off x="487680" y="1225732"/>
            <a:ext cx="274320" cy="27432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 Diagonal Corner Rectangle 19"/>
          <p:cNvSpPr/>
          <p:nvPr/>
        </p:nvSpPr>
        <p:spPr>
          <a:xfrm rot="16200000">
            <a:off x="1741715" y="1463042"/>
            <a:ext cx="640080" cy="64008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3" descr="L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1219200" cy="111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28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push dir="u"/>
      </p:transition>
    </mc:Choice>
    <mc:Fallback>
      <p:transition xmlns:p14="http://schemas.microsoft.com/office/powerpoint/2010/main" spd="med" advClick="0" advTm="5000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598" y="2606040"/>
            <a:ext cx="8229602" cy="422885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160020" indent="-342900">
              <a:lnSpc>
                <a:spcPct val="120000"/>
              </a:lnSpc>
              <a:buFont typeface="Wingdings" panose="05000000000000000000" pitchFamily="2" charset="2"/>
              <a:buChar char="v"/>
              <a:defRPr/>
            </a:pPr>
            <a:r>
              <a:rPr lang="en-GB" sz="2400" dirty="0" err="1"/>
              <a:t>Phytic</a:t>
            </a:r>
            <a:r>
              <a:rPr lang="en-GB" sz="2400" dirty="0"/>
              <a:t> acid Chelates Copper </a:t>
            </a:r>
            <a:r>
              <a:rPr lang="en-GB" sz="2400" dirty="0" smtClean="0"/>
              <a:t>&amp; Iron </a:t>
            </a:r>
            <a:r>
              <a:rPr lang="en-GB" sz="2400" dirty="0"/>
              <a:t>in skin(makes them unavailable)</a:t>
            </a:r>
          </a:p>
          <a:p>
            <a:pPr marL="160020" indent="-342900">
              <a:lnSpc>
                <a:spcPct val="120000"/>
              </a:lnSpc>
              <a:buFont typeface="Wingdings" panose="05000000000000000000" pitchFamily="2" charset="2"/>
              <a:buChar char="v"/>
              <a:defRPr/>
            </a:pPr>
            <a:r>
              <a:rPr lang="en-GB" sz="2400" dirty="0"/>
              <a:t>Copper is essential part of the enzyme  </a:t>
            </a:r>
            <a:r>
              <a:rPr lang="en-GB" sz="2400" dirty="0" err="1"/>
              <a:t>t</a:t>
            </a:r>
            <a:r>
              <a:rPr lang="en-GB" sz="2400" dirty="0" err="1" smtClean="0"/>
              <a:t>yrosinase</a:t>
            </a:r>
            <a:r>
              <a:rPr lang="en-GB" sz="2400" dirty="0" smtClean="0"/>
              <a:t> </a:t>
            </a:r>
            <a:r>
              <a:rPr lang="en-GB" sz="2400" dirty="0"/>
              <a:t>which makes melanin.</a:t>
            </a:r>
          </a:p>
          <a:p>
            <a:pPr marL="160020" indent="-342900">
              <a:lnSpc>
                <a:spcPct val="120000"/>
              </a:lnSpc>
              <a:buFont typeface="Wingdings" panose="05000000000000000000" pitchFamily="2" charset="2"/>
              <a:buChar char="v"/>
              <a:defRPr/>
            </a:pPr>
            <a:r>
              <a:rPr lang="en-GB" sz="2400" dirty="0"/>
              <a:t>Gentle </a:t>
            </a:r>
            <a:r>
              <a:rPr lang="en-GB" sz="2400" dirty="0" err="1" smtClean="0"/>
              <a:t>exfoliant</a:t>
            </a:r>
            <a:endParaRPr lang="en-GB" sz="2400" dirty="0" smtClean="0"/>
          </a:p>
          <a:p>
            <a:pPr marL="160020" indent="-342900">
              <a:lnSpc>
                <a:spcPct val="120000"/>
              </a:lnSpc>
              <a:buFont typeface="Wingdings" panose="05000000000000000000" pitchFamily="2" charset="2"/>
              <a:buChar char="v"/>
              <a:defRPr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Iron catalyses free </a:t>
            </a:r>
            <a:r>
              <a:rPr lang="en-GB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Radilcle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formation &amp; </a:t>
            </a:r>
            <a:r>
              <a:rPr lang="en-GB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subsiquent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Oxidative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damage.</a:t>
            </a:r>
          </a:p>
          <a:p>
            <a:pPr>
              <a:lnSpc>
                <a:spcPct val="120000"/>
              </a:lnSpc>
              <a:defRPr/>
            </a:pPr>
            <a:endParaRPr lang="en-GB" sz="2400" dirty="0"/>
          </a:p>
          <a:p>
            <a:pPr>
              <a:lnSpc>
                <a:spcPct val="12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REF-Will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Phytic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acid replace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Hydroquinone.Romulo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Mene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MD.Plastic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Surgeon.Rio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Janiero,Brazil.Third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Congress of National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Estetic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Medicine.Milan,Italy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12 Oct 2001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124200" y="1447800"/>
            <a:ext cx="6019800" cy="914400"/>
            <a:chOff x="3124200" y="1447800"/>
            <a:chExt cx="6019800" cy="914400"/>
          </a:xfrm>
        </p:grpSpPr>
        <p:grpSp>
          <p:nvGrpSpPr>
            <p:cNvPr id="4" name="Group 3"/>
            <p:cNvGrpSpPr/>
            <p:nvPr/>
          </p:nvGrpSpPr>
          <p:grpSpPr>
            <a:xfrm>
              <a:off x="3124200" y="1447800"/>
              <a:ext cx="6019800" cy="914400"/>
              <a:chOff x="3124200" y="1447800"/>
              <a:chExt cx="6019800" cy="91440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3886200" y="1447800"/>
                <a:ext cx="5257800" cy="9144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dirty="0" smtClean="0"/>
              </a:p>
            </p:txBody>
          </p:sp>
          <p:sp>
            <p:nvSpPr>
              <p:cNvPr id="26" name="Round Same Side Corner Rectangle 25"/>
              <p:cNvSpPr/>
              <p:nvPr/>
            </p:nvSpPr>
            <p:spPr>
              <a:xfrm>
                <a:off x="3124200" y="1447800"/>
                <a:ext cx="1524000" cy="9144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154050" y="1600200"/>
                <a:ext cx="37420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Rounded MT Bold" pitchFamily="34" charset="0"/>
                  </a:rPr>
                  <a:t>Phytic</a:t>
                </a:r>
                <a:r>
                  <a:rPr lang="en-US" sz="3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Rounded MT Bold" pitchFamily="34" charset="0"/>
                  </a:rPr>
                  <a:t> Acid 5%</a:t>
                </a: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1447800"/>
              <a:ext cx="2514600" cy="893003"/>
            </a:xfrm>
            <a:prstGeom prst="rect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</p:pic>
      </p:grpSp>
      <p:sp>
        <p:nvSpPr>
          <p:cNvPr id="15" name="Round Diagonal Corner Rectangle 14"/>
          <p:cNvSpPr/>
          <p:nvPr/>
        </p:nvSpPr>
        <p:spPr>
          <a:xfrm rot="16200000">
            <a:off x="76200" y="-76200"/>
            <a:ext cx="1066800" cy="121920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 Diagonal Corner Rectangle 15"/>
          <p:cNvSpPr/>
          <p:nvPr/>
        </p:nvSpPr>
        <p:spPr>
          <a:xfrm rot="16200000">
            <a:off x="1371600" y="335280"/>
            <a:ext cx="274320" cy="27432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 Diagonal Corner Rectangle 16"/>
          <p:cNvSpPr/>
          <p:nvPr/>
        </p:nvSpPr>
        <p:spPr>
          <a:xfrm rot="16200000">
            <a:off x="1473926" y="762001"/>
            <a:ext cx="457200" cy="45720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 Diagonal Corner Rectangle 17"/>
          <p:cNvSpPr/>
          <p:nvPr/>
        </p:nvSpPr>
        <p:spPr>
          <a:xfrm rot="16200000">
            <a:off x="966652" y="1310642"/>
            <a:ext cx="548640" cy="54864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 Diagonal Corner Rectangle 18"/>
          <p:cNvSpPr/>
          <p:nvPr/>
        </p:nvSpPr>
        <p:spPr>
          <a:xfrm rot="16200000">
            <a:off x="487680" y="1225732"/>
            <a:ext cx="274320" cy="27432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 Diagonal Corner Rectangle 19"/>
          <p:cNvSpPr/>
          <p:nvPr/>
        </p:nvSpPr>
        <p:spPr>
          <a:xfrm rot="16200000">
            <a:off x="1741715" y="1463042"/>
            <a:ext cx="640080" cy="64008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3" descr="L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1219200" cy="111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333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push dir="u"/>
      </p:transition>
    </mc:Choice>
    <mc:Fallback>
      <p:transition xmlns:p14="http://schemas.microsoft.com/office/powerpoint/2010/main" spd="med" advClick="0" advTm="5000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598" y="2606040"/>
            <a:ext cx="8229602" cy="393338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160020" indent="-342900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GB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Phytic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acid prevents Iron driven hydroxyl radicle generation &amp;prevents Lipid Peroxidation.</a:t>
            </a:r>
          </a:p>
          <a:p>
            <a:pPr marL="160020" indent="-342900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a </a:t>
            </a:r>
            <a:r>
              <a:rPr lang="en-GB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depigmenting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agent,prevents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Calcinosis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cutis (calcium leaching) &amp; premature ageing along with skin cancer.</a:t>
            </a:r>
          </a:p>
          <a:p>
            <a:pPr marL="160020" indent="-342900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Very well absorbed into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skin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REF-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Journa.l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Biol.Chem.1987 Aug 25;262(24):11647-50.Phytic acid .A Natural Anti-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oxidant.Graf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E,Empson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KL et al</a:t>
            </a:r>
          </a:p>
          <a:p>
            <a:pPr>
              <a:lnSpc>
                <a:spcPct val="12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REF-Front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Biosc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2005 Jan 1;10:799-802.Absorption of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Myo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-Inositol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Hexakisphosphate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through the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skin;study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the matrix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effects.Mechanism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Phytate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topical absorption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124200" y="1447800"/>
            <a:ext cx="6019800" cy="914400"/>
            <a:chOff x="3124200" y="1447800"/>
            <a:chExt cx="6019800" cy="914400"/>
          </a:xfrm>
        </p:grpSpPr>
        <p:grpSp>
          <p:nvGrpSpPr>
            <p:cNvPr id="4" name="Group 3"/>
            <p:cNvGrpSpPr/>
            <p:nvPr/>
          </p:nvGrpSpPr>
          <p:grpSpPr>
            <a:xfrm>
              <a:off x="3124200" y="1447800"/>
              <a:ext cx="6019800" cy="914400"/>
              <a:chOff x="3124200" y="1447800"/>
              <a:chExt cx="6019800" cy="91440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3886200" y="1447800"/>
                <a:ext cx="5257800" cy="9144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dirty="0" smtClean="0"/>
              </a:p>
            </p:txBody>
          </p:sp>
          <p:sp>
            <p:nvSpPr>
              <p:cNvPr id="26" name="Round Same Side Corner Rectangle 25"/>
              <p:cNvSpPr/>
              <p:nvPr/>
            </p:nvSpPr>
            <p:spPr>
              <a:xfrm>
                <a:off x="3124200" y="1447800"/>
                <a:ext cx="1524000" cy="9144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154050" y="1600200"/>
                <a:ext cx="37420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Rounded MT Bold" pitchFamily="34" charset="0"/>
                  </a:rPr>
                  <a:t>Phytic</a:t>
                </a:r>
                <a:r>
                  <a:rPr lang="en-US" sz="3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Rounded MT Bold" pitchFamily="34" charset="0"/>
                  </a:rPr>
                  <a:t> Acid 5%</a:t>
                </a: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1447800"/>
              <a:ext cx="2514600" cy="893003"/>
            </a:xfrm>
            <a:prstGeom prst="rect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</p:pic>
      </p:grpSp>
      <p:sp>
        <p:nvSpPr>
          <p:cNvPr id="15" name="Round Diagonal Corner Rectangle 14"/>
          <p:cNvSpPr/>
          <p:nvPr/>
        </p:nvSpPr>
        <p:spPr>
          <a:xfrm rot="16200000">
            <a:off x="76200" y="-76200"/>
            <a:ext cx="1066800" cy="121920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 Diagonal Corner Rectangle 15"/>
          <p:cNvSpPr/>
          <p:nvPr/>
        </p:nvSpPr>
        <p:spPr>
          <a:xfrm rot="16200000">
            <a:off x="1371600" y="335280"/>
            <a:ext cx="274320" cy="27432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 Diagonal Corner Rectangle 16"/>
          <p:cNvSpPr/>
          <p:nvPr/>
        </p:nvSpPr>
        <p:spPr>
          <a:xfrm rot="16200000">
            <a:off x="1473926" y="762001"/>
            <a:ext cx="457200" cy="45720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 Diagonal Corner Rectangle 17"/>
          <p:cNvSpPr/>
          <p:nvPr/>
        </p:nvSpPr>
        <p:spPr>
          <a:xfrm rot="16200000">
            <a:off x="966652" y="1310642"/>
            <a:ext cx="548640" cy="54864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 Diagonal Corner Rectangle 18"/>
          <p:cNvSpPr/>
          <p:nvPr/>
        </p:nvSpPr>
        <p:spPr>
          <a:xfrm rot="16200000">
            <a:off x="487680" y="1225732"/>
            <a:ext cx="274320" cy="27432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 Diagonal Corner Rectangle 19"/>
          <p:cNvSpPr/>
          <p:nvPr/>
        </p:nvSpPr>
        <p:spPr>
          <a:xfrm rot="16200000">
            <a:off x="1741715" y="1463042"/>
            <a:ext cx="640080" cy="64008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3" descr="L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1219200" cy="111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873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push dir="u"/>
      </p:transition>
    </mc:Choice>
    <mc:Fallback>
      <p:transition xmlns:p14="http://schemas.microsoft.com/office/powerpoint/2010/main" spd="med" advClick="0" advTm="5000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598" y="2606040"/>
            <a:ext cx="8229602" cy="422885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160020" indent="-342900">
              <a:lnSpc>
                <a:spcPct val="120000"/>
              </a:lnSpc>
              <a:buFont typeface="Wingdings" panose="05000000000000000000" pitchFamily="2" charset="2"/>
              <a:buChar char="v"/>
              <a:defRPr/>
            </a:pPr>
            <a:r>
              <a:rPr lang="en-GB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Glabridin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powerfully inhibits both </a:t>
            </a:r>
            <a:r>
              <a:rPr lang="en-GB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en-GB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yrosinase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isoenzymes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T1 &amp; T3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160020" indent="-342900">
              <a:lnSpc>
                <a:spcPct val="120000"/>
              </a:lnSpc>
              <a:buFont typeface="Wingdings" panose="05000000000000000000" pitchFamily="2" charset="2"/>
              <a:buChar char="v"/>
              <a:defRPr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Prevents Erythema &amp; hyperpigmentation at 0.5% in skin from UV-light.</a:t>
            </a:r>
          </a:p>
          <a:p>
            <a:pPr marL="160020" indent="-342900">
              <a:lnSpc>
                <a:spcPct val="120000"/>
              </a:lnSpc>
              <a:buFont typeface="Wingdings" panose="05000000000000000000" pitchFamily="2" charset="2"/>
              <a:buChar char="v"/>
              <a:defRPr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Anti-inflammatory action by inhibiting Super-oxide anion production % </a:t>
            </a:r>
            <a:r>
              <a:rPr lang="en-GB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Cyclo-oxygenase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activity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160020" indent="-342900">
              <a:lnSpc>
                <a:spcPct val="120000"/>
              </a:lnSpc>
              <a:buFont typeface="Wingdings" panose="05000000000000000000" pitchFamily="2" charset="2"/>
              <a:buChar char="v"/>
              <a:defRPr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Inhibition of </a:t>
            </a:r>
            <a:r>
              <a:rPr lang="en-GB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Licorice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extract on </a:t>
            </a:r>
            <a:r>
              <a:rPr lang="en-GB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Tyrosinase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is higher than expected from </a:t>
            </a:r>
            <a:r>
              <a:rPr lang="en-GB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Glabridin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alone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REF-Pigment 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Cell Research 1998 Dec;11(6):355-61.The Inhibitory effect of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Glabridin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from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licorice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extract on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Melanogenesis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&amp; Inflammation.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608218" y="1310641"/>
            <a:ext cx="6535782" cy="1673607"/>
            <a:chOff x="2608218" y="1310641"/>
            <a:chExt cx="6535782" cy="1673607"/>
          </a:xfrm>
        </p:grpSpPr>
        <p:grpSp>
          <p:nvGrpSpPr>
            <p:cNvPr id="2" name="Group 1"/>
            <p:cNvGrpSpPr/>
            <p:nvPr/>
          </p:nvGrpSpPr>
          <p:grpSpPr>
            <a:xfrm>
              <a:off x="2608218" y="1310641"/>
              <a:ext cx="6535782" cy="1673607"/>
              <a:chOff x="2608218" y="1310641"/>
              <a:chExt cx="6535782" cy="1673607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3886200" y="1310641"/>
                <a:ext cx="5257800" cy="118871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dirty="0" smtClean="0"/>
              </a:p>
            </p:txBody>
          </p:sp>
          <p:sp>
            <p:nvSpPr>
              <p:cNvPr id="26" name="Round Same Side Corner Rectangle 25"/>
              <p:cNvSpPr/>
              <p:nvPr/>
            </p:nvSpPr>
            <p:spPr>
              <a:xfrm>
                <a:off x="2608218" y="1310641"/>
                <a:ext cx="2039982" cy="118871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793274" y="1414588"/>
                <a:ext cx="475052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Rounded MT Bold" pitchFamily="34" charset="0"/>
                  </a:rPr>
                  <a:t>Licorice Extract 5%</a:t>
                </a:r>
              </a:p>
              <a:p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Rounded MT Bold" pitchFamily="34" charset="0"/>
                  </a:rPr>
                  <a:t>(</a:t>
                </a:r>
                <a:r>
                  <a:rPr lang="en-US" sz="24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Rounded MT Bold" pitchFamily="34" charset="0"/>
                  </a:rPr>
                  <a:t>Glabridin,Glabrin,Isoliquertin</a:t>
                </a:r>
                <a:r>
                  <a:rPr lang="en-US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Rounded MT Bold" pitchFamily="34" charset="0"/>
                  </a:rPr>
                  <a:t>)</a:t>
                </a:r>
              </a:p>
              <a:p>
                <a:endParaRPr lang="en-US" sz="3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Rounded MT Bold" pitchFamily="34" charset="0"/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600" y="1321238"/>
              <a:ext cx="1665886" cy="117812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</p:pic>
      </p:grpSp>
      <p:sp>
        <p:nvSpPr>
          <p:cNvPr id="15" name="Round Diagonal Corner Rectangle 14"/>
          <p:cNvSpPr/>
          <p:nvPr/>
        </p:nvSpPr>
        <p:spPr>
          <a:xfrm rot="16200000">
            <a:off x="76200" y="-76200"/>
            <a:ext cx="1066800" cy="121920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 Diagonal Corner Rectangle 15"/>
          <p:cNvSpPr/>
          <p:nvPr/>
        </p:nvSpPr>
        <p:spPr>
          <a:xfrm rot="16200000">
            <a:off x="1371600" y="335280"/>
            <a:ext cx="274320" cy="27432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 Diagonal Corner Rectangle 16"/>
          <p:cNvSpPr/>
          <p:nvPr/>
        </p:nvSpPr>
        <p:spPr>
          <a:xfrm rot="16200000">
            <a:off x="1473926" y="762001"/>
            <a:ext cx="457200" cy="45720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 Diagonal Corner Rectangle 17"/>
          <p:cNvSpPr/>
          <p:nvPr/>
        </p:nvSpPr>
        <p:spPr>
          <a:xfrm rot="16200000">
            <a:off x="966652" y="1310642"/>
            <a:ext cx="548640" cy="54864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 Diagonal Corner Rectangle 18"/>
          <p:cNvSpPr/>
          <p:nvPr/>
        </p:nvSpPr>
        <p:spPr>
          <a:xfrm rot="16200000">
            <a:off x="487680" y="1225732"/>
            <a:ext cx="274320" cy="27432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 Diagonal Corner Rectangle 19"/>
          <p:cNvSpPr/>
          <p:nvPr/>
        </p:nvSpPr>
        <p:spPr>
          <a:xfrm rot="16200000">
            <a:off x="1741715" y="1463042"/>
            <a:ext cx="640080" cy="64008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3" descr="L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1219200" cy="111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383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push dir="u"/>
      </p:transition>
    </mc:Choice>
    <mc:Fallback>
      <p:transition xmlns:p14="http://schemas.microsoft.com/office/powerpoint/2010/main" spd="med" advClick="0" advTm="5000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598" y="2606040"/>
            <a:ext cx="8229602" cy="452431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160020" indent="-342900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GB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Glabrene&amp;Isoliquertin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GB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Chalcone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present in </a:t>
            </a:r>
            <a:r>
              <a:rPr lang="en-GB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Licorice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extract in </a:t>
            </a:r>
            <a:r>
              <a:rPr lang="en-GB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Licorice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extract inhibit </a:t>
            </a:r>
            <a:r>
              <a:rPr lang="en-GB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Tyrosinase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strongly.</a:t>
            </a:r>
          </a:p>
          <a:p>
            <a:pPr marL="160020" indent="-342900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split face controlled study in Egypt on 20 female </a:t>
            </a:r>
            <a:r>
              <a:rPr lang="en-GB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Melasma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patients using </a:t>
            </a:r>
            <a:r>
              <a:rPr lang="en-GB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Isoliquertin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cream over 10 weeks gave a 70% response &amp; only 20%in Placebo patients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REF-Journal 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Agricul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Food Chem,2003,51(5),pp1201-1207.Ohad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Nerya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al.Laboratory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natural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compunds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for Medicinal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use,Migal,Galilea,Technological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centre,PO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BOX 831,Kiryat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Shmona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11016.Israel.</a:t>
            </a:r>
          </a:p>
          <a:p>
            <a:pPr>
              <a:lnSpc>
                <a:spcPct val="12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REF-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 Dermatology 2000 Apr;39(4):299-301.Topical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Liquertin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improves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Melasma.Amer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M,Metwalli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M,Dept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Dermatol,Zagazig,University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Egypt.</a:t>
            </a:r>
          </a:p>
          <a:p>
            <a:pPr marL="160020" indent="-34290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608218" y="1310641"/>
            <a:ext cx="6535782" cy="1673607"/>
            <a:chOff x="2608218" y="1310641"/>
            <a:chExt cx="6535782" cy="1673607"/>
          </a:xfrm>
        </p:grpSpPr>
        <p:grpSp>
          <p:nvGrpSpPr>
            <p:cNvPr id="2" name="Group 1"/>
            <p:cNvGrpSpPr/>
            <p:nvPr/>
          </p:nvGrpSpPr>
          <p:grpSpPr>
            <a:xfrm>
              <a:off x="2608218" y="1310641"/>
              <a:ext cx="6535782" cy="1673607"/>
              <a:chOff x="2608218" y="1310641"/>
              <a:chExt cx="6535782" cy="1673607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3886200" y="1310641"/>
                <a:ext cx="5257800" cy="118871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dirty="0" smtClean="0"/>
              </a:p>
            </p:txBody>
          </p:sp>
          <p:sp>
            <p:nvSpPr>
              <p:cNvPr id="26" name="Round Same Side Corner Rectangle 25"/>
              <p:cNvSpPr/>
              <p:nvPr/>
            </p:nvSpPr>
            <p:spPr>
              <a:xfrm>
                <a:off x="2608218" y="1310641"/>
                <a:ext cx="2039982" cy="118871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793274" y="1414588"/>
                <a:ext cx="475052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Rounded MT Bold" pitchFamily="34" charset="0"/>
                  </a:rPr>
                  <a:t>Licorice Extract 5%</a:t>
                </a:r>
              </a:p>
              <a:p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Rounded MT Bold" pitchFamily="34" charset="0"/>
                  </a:rPr>
                  <a:t>(</a:t>
                </a:r>
                <a:r>
                  <a:rPr lang="en-US" sz="24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Rounded MT Bold" pitchFamily="34" charset="0"/>
                  </a:rPr>
                  <a:t>Glabridin,Glabrin,Isoliquertin</a:t>
                </a:r>
                <a:r>
                  <a:rPr lang="en-US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Rounded MT Bold" pitchFamily="34" charset="0"/>
                  </a:rPr>
                  <a:t>)</a:t>
                </a:r>
              </a:p>
              <a:p>
                <a:endParaRPr lang="en-US" sz="3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Rounded MT Bold" pitchFamily="34" charset="0"/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600" y="1321238"/>
              <a:ext cx="1665886" cy="117812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</p:pic>
      </p:grpSp>
      <p:sp>
        <p:nvSpPr>
          <p:cNvPr id="15" name="Round Diagonal Corner Rectangle 14"/>
          <p:cNvSpPr/>
          <p:nvPr/>
        </p:nvSpPr>
        <p:spPr>
          <a:xfrm rot="16200000">
            <a:off x="76200" y="-76200"/>
            <a:ext cx="1066800" cy="121920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 Diagonal Corner Rectangle 15"/>
          <p:cNvSpPr/>
          <p:nvPr/>
        </p:nvSpPr>
        <p:spPr>
          <a:xfrm rot="16200000">
            <a:off x="1371600" y="335280"/>
            <a:ext cx="274320" cy="27432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 Diagonal Corner Rectangle 16"/>
          <p:cNvSpPr/>
          <p:nvPr/>
        </p:nvSpPr>
        <p:spPr>
          <a:xfrm rot="16200000">
            <a:off x="1473926" y="762001"/>
            <a:ext cx="457200" cy="45720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 Diagonal Corner Rectangle 17"/>
          <p:cNvSpPr/>
          <p:nvPr/>
        </p:nvSpPr>
        <p:spPr>
          <a:xfrm rot="16200000">
            <a:off x="966652" y="1310642"/>
            <a:ext cx="548640" cy="54864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 Diagonal Corner Rectangle 18"/>
          <p:cNvSpPr/>
          <p:nvPr/>
        </p:nvSpPr>
        <p:spPr>
          <a:xfrm rot="16200000">
            <a:off x="487680" y="1225732"/>
            <a:ext cx="274320" cy="27432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 Diagonal Corner Rectangle 19"/>
          <p:cNvSpPr/>
          <p:nvPr/>
        </p:nvSpPr>
        <p:spPr>
          <a:xfrm rot="16200000">
            <a:off x="1741715" y="1463042"/>
            <a:ext cx="640080" cy="64008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3" descr="L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1219200" cy="111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999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push dir="u"/>
      </p:transition>
    </mc:Choice>
    <mc:Fallback>
      <p:transition xmlns:p14="http://schemas.microsoft.com/office/powerpoint/2010/main" spd="med" advClick="0" advTm="5000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598" y="2606040"/>
            <a:ext cx="8229602" cy="390876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Vitro :</a:t>
            </a:r>
          </a:p>
          <a:p>
            <a:pPr marL="160020" indent="-342900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1%Melaslow reduces Melanin by 32%</a:t>
            </a:r>
          </a:p>
          <a:p>
            <a:pPr marL="160020" indent="-342900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3%Melaslow reduces melanin by 50%</a:t>
            </a:r>
          </a:p>
          <a:p>
            <a:pPr marL="160020" indent="-342900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Twice daily 5% </a:t>
            </a:r>
            <a:r>
              <a:rPr lang="en-GB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Melaslow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on 20 volunteers for age spots showed 28% decrease in 6 weeks &amp; 71 % patient satisfaction</a:t>
            </a:r>
          </a:p>
          <a:p>
            <a:pPr marL="160020" indent="-342900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 patient study on face Lightening showed 27%reduction in 6 weeks as shown by colorimetric.</a:t>
            </a:r>
          </a:p>
          <a:p>
            <a:pPr>
              <a:buClr>
                <a:schemeClr val="accent6">
                  <a:lumMod val="75000"/>
                </a:schemeClr>
              </a:buClr>
              <a:defRPr/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REF-SEDERMA DISCLOSURES.</a:t>
            </a:r>
          </a:p>
          <a:p>
            <a:pPr marL="160020" indent="-34290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608218" y="1307440"/>
            <a:ext cx="6535782" cy="1584476"/>
            <a:chOff x="2608218" y="1307440"/>
            <a:chExt cx="6535782" cy="1584476"/>
          </a:xfrm>
        </p:grpSpPr>
        <p:sp>
          <p:nvSpPr>
            <p:cNvPr id="24" name="Rectangle 23"/>
            <p:cNvSpPr/>
            <p:nvPr/>
          </p:nvSpPr>
          <p:spPr>
            <a:xfrm>
              <a:off x="3886200" y="1310641"/>
              <a:ext cx="5257800" cy="118871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 smtClean="0"/>
            </a:p>
          </p:txBody>
        </p:sp>
        <p:sp>
          <p:nvSpPr>
            <p:cNvPr id="26" name="Round Same Side Corner Rectangle 25"/>
            <p:cNvSpPr/>
            <p:nvPr/>
          </p:nvSpPr>
          <p:spPr>
            <a:xfrm>
              <a:off x="2608218" y="1310641"/>
              <a:ext cx="2039982" cy="11887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93274" y="1414588"/>
              <a:ext cx="475052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Rounded MT Bold" pitchFamily="34" charset="0"/>
                </a:rPr>
                <a:t>Melaslow</a:t>
              </a:r>
              <a:endPara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endParaRPr>
            </a:p>
            <a:p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Rounded MT Bold" pitchFamily="34" charset="0"/>
                </a:rPr>
                <a:t>(Citrus </a:t>
              </a:r>
              <a:r>
                <a:rPr lang="en-US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Rounded MT Bold" pitchFamily="34" charset="0"/>
                </a:rPr>
                <a:t>unshiu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Rounded MT Bold" pitchFamily="34" charset="0"/>
                </a:rPr>
                <a:t> </a:t>
              </a:r>
              <a:r>
                <a:rPr lang="en-US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Rounded MT Bold" pitchFamily="34" charset="0"/>
                </a:rPr>
                <a:t>ext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Rounded MT Bold" pitchFamily="34" charset="0"/>
                </a:rPr>
                <a:t>)-</a:t>
              </a:r>
              <a:r>
                <a:rPr lang="en-US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Rounded MT Bold" pitchFamily="34" charset="0"/>
                </a:rPr>
                <a:t>Nobelitine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Rounded MT Bold" pitchFamily="34" charset="0"/>
                </a:rPr>
                <a:t> Hesperidin</a:t>
              </a:r>
            </a:p>
            <a:p>
              <a:endPara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3431" y="1307440"/>
              <a:ext cx="1642984" cy="1212679"/>
            </a:xfrm>
            <a:prstGeom prst="rect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</p:pic>
      </p:grpSp>
      <p:sp>
        <p:nvSpPr>
          <p:cNvPr id="15" name="Round Diagonal Corner Rectangle 14"/>
          <p:cNvSpPr/>
          <p:nvPr/>
        </p:nvSpPr>
        <p:spPr>
          <a:xfrm rot="16200000">
            <a:off x="76200" y="-76200"/>
            <a:ext cx="1066800" cy="121920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 Diagonal Corner Rectangle 15"/>
          <p:cNvSpPr/>
          <p:nvPr/>
        </p:nvSpPr>
        <p:spPr>
          <a:xfrm rot="16200000">
            <a:off x="1371600" y="335280"/>
            <a:ext cx="274320" cy="27432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 Diagonal Corner Rectangle 16"/>
          <p:cNvSpPr/>
          <p:nvPr/>
        </p:nvSpPr>
        <p:spPr>
          <a:xfrm rot="16200000">
            <a:off x="1473926" y="762001"/>
            <a:ext cx="457200" cy="45720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 Diagonal Corner Rectangle 17"/>
          <p:cNvSpPr/>
          <p:nvPr/>
        </p:nvSpPr>
        <p:spPr>
          <a:xfrm rot="16200000">
            <a:off x="966652" y="1310642"/>
            <a:ext cx="548640" cy="54864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 Diagonal Corner Rectangle 18"/>
          <p:cNvSpPr/>
          <p:nvPr/>
        </p:nvSpPr>
        <p:spPr>
          <a:xfrm rot="16200000">
            <a:off x="487680" y="1225732"/>
            <a:ext cx="274320" cy="27432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 Diagonal Corner Rectangle 19"/>
          <p:cNvSpPr/>
          <p:nvPr/>
        </p:nvSpPr>
        <p:spPr>
          <a:xfrm rot="16200000">
            <a:off x="1741715" y="1463042"/>
            <a:ext cx="640080" cy="64008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3" descr="L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"/>
            <a:ext cx="1219200" cy="111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98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push dir="u"/>
      </p:transition>
    </mc:Choice>
    <mc:Fallback>
      <p:transition xmlns:p14="http://schemas.microsoft.com/office/powerpoint/2010/main" spd="med" advClick="0" advTm="5000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1373</TotalTime>
  <Words>1406</Words>
  <Application>Microsoft Macintosh PowerPoint</Application>
  <PresentationFormat>On-screen Show (4:3)</PresentationFormat>
  <Paragraphs>131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    Lightenex® Plus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Shoaib</dc:creator>
  <cp:lastModifiedBy>Shashi Gossain</cp:lastModifiedBy>
  <cp:revision>525</cp:revision>
  <dcterms:created xsi:type="dcterms:W3CDTF">2014-10-10T05:33:59Z</dcterms:created>
  <dcterms:modified xsi:type="dcterms:W3CDTF">2015-08-25T09:30:55Z</dcterms:modified>
</cp:coreProperties>
</file>