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29" r:id="rId3"/>
    <p:sldId id="330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114" d="100"/>
          <a:sy n="114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798C2-40DF-47EF-A519-657CE5FCC1AD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E3800-2CC2-491C-8CBF-FC8B94AA48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5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68317-5EAB-4A9B-96FB-DA00BBA7921B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32994" y="0"/>
            <a:ext cx="9276994" cy="6858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Title 1"/>
          <p:cNvSpPr>
            <a:spLocks noGrp="1"/>
          </p:cNvSpPr>
          <p:nvPr>
            <p:ph type="ctrTitle"/>
          </p:nvPr>
        </p:nvSpPr>
        <p:spPr>
          <a:xfrm>
            <a:off x="3962400" y="4114800"/>
            <a:ext cx="3352800" cy="1143000"/>
          </a:xfrm>
        </p:spPr>
        <p:txBody>
          <a:bodyPr>
            <a:noAutofit/>
          </a:bodyPr>
          <a:lstStyle/>
          <a:p>
            <a:pPr algn="l">
              <a:buClr>
                <a:schemeClr val="accent6">
                  <a:lumMod val="75000"/>
                </a:schemeClr>
              </a:buClr>
              <a:defRPr/>
            </a:pPr>
            <a:r>
              <a:rPr lang="en-US" altLang="en-US" sz="2800" b="1" dirty="0" smtClean="0">
                <a:latin typeface="+mn-lt"/>
                <a:ea typeface="+mn-ea"/>
                <a:cs typeface="+mn-cs"/>
              </a:rPr>
              <a:t>                           </a:t>
            </a:r>
            <a:br>
              <a:rPr lang="en-US" altLang="en-US" sz="2800" b="1" dirty="0" smtClean="0">
                <a:latin typeface="+mn-lt"/>
                <a:ea typeface="+mn-ea"/>
                <a:cs typeface="+mn-cs"/>
              </a:rPr>
            </a:br>
            <a:r>
              <a:rPr lang="en-US" altLang="en-US" sz="2800" b="1" dirty="0" smtClean="0">
                <a:latin typeface="+mn-lt"/>
                <a:ea typeface="+mn-ea"/>
                <a:cs typeface="+mn-cs"/>
              </a:rPr>
              <a:t/>
            </a:r>
            <a:br>
              <a:rPr lang="en-US" altLang="en-US" sz="2800" b="1" dirty="0" smtClean="0">
                <a:latin typeface="+mn-lt"/>
                <a:ea typeface="+mn-ea"/>
                <a:cs typeface="+mn-cs"/>
              </a:rPr>
            </a:br>
            <a:r>
              <a:rPr lang="en-US" altLang="en-US" sz="2800" b="1" dirty="0" smtClean="0">
                <a:latin typeface="+mn-lt"/>
                <a:ea typeface="+mn-ea"/>
                <a:cs typeface="+mn-cs"/>
              </a:rPr>
              <a:t>     UK’s top selling </a:t>
            </a:r>
            <a:br>
              <a:rPr lang="en-US" altLang="en-US" sz="2800" b="1" dirty="0" smtClean="0">
                <a:latin typeface="+mn-lt"/>
                <a:ea typeface="+mn-ea"/>
                <a:cs typeface="+mn-cs"/>
              </a:rPr>
            </a:br>
            <a:r>
              <a:rPr lang="en-US" altLang="en-US" sz="2800" b="1" dirty="0" smtClean="0">
                <a:latin typeface="+mn-lt"/>
                <a:ea typeface="+mn-ea"/>
                <a:cs typeface="+mn-cs"/>
              </a:rPr>
              <a:t>Professional Skincare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endParaRPr lang="en-US" sz="2800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2438400" y="5836622"/>
            <a:ext cx="5486400" cy="487978"/>
          </a:xfrm>
        </p:spPr>
        <p:txBody>
          <a:bodyPr>
            <a:noAutofit/>
          </a:bodyPr>
          <a:lstStyle/>
          <a:p>
            <a:r>
              <a:rPr lang="en-US" altLang="en-US" sz="2400" b="1" dirty="0" err="1">
                <a:solidFill>
                  <a:schemeClr val="tx1"/>
                </a:solidFill>
              </a:rPr>
              <a:t>PharmaClinix</a:t>
            </a:r>
            <a:r>
              <a:rPr lang="en-US" altLang="en-US" sz="2400" b="1" dirty="0">
                <a:solidFill>
                  <a:schemeClr val="tx1"/>
                </a:solidFill>
              </a:rPr>
              <a:t> Ltd, Unit 3 </a:t>
            </a:r>
            <a:r>
              <a:rPr lang="en-US" altLang="en-US" sz="2400" b="1" dirty="0" err="1">
                <a:solidFill>
                  <a:schemeClr val="tx1"/>
                </a:solidFill>
              </a:rPr>
              <a:t>Issigonis</a:t>
            </a:r>
            <a:r>
              <a:rPr lang="en-US" altLang="en-US" sz="2400" b="1" dirty="0">
                <a:solidFill>
                  <a:schemeClr val="tx1"/>
                </a:solidFill>
              </a:rPr>
              <a:t> House, Cowley Road, London, W3 7UN, UK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2301983"/>
            <a:ext cx="4572000" cy="2142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v"/>
              <a:defRPr/>
            </a:pPr>
            <a:r>
              <a:rPr lang="en-US" sz="2400" b="1" dirty="0"/>
              <a:t>Fast acting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v"/>
              <a:defRPr/>
            </a:pPr>
            <a:r>
              <a:rPr lang="en-US" sz="2400" b="1" dirty="0"/>
              <a:t>Complex formulations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v"/>
              <a:defRPr/>
            </a:pPr>
            <a:r>
              <a:rPr lang="en-US" sz="2400" b="1" dirty="0"/>
              <a:t>Clinically proven ingredients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v"/>
              <a:defRPr/>
            </a:pPr>
            <a:r>
              <a:rPr lang="en-US" sz="2400" b="1" dirty="0"/>
              <a:t>Economical price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1" name="Picture 5" descr="ukfla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234" y="4648200"/>
            <a:ext cx="10366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74197"/>
            <a:ext cx="3657600" cy="11904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1200"/>
            <a:ext cx="1943950" cy="3758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635912" y="1310641"/>
            <a:ext cx="6523103" cy="908809"/>
            <a:chOff x="2554638" y="1219200"/>
            <a:chExt cx="6450752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54638" y="1343005"/>
              <a:ext cx="3638404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  </a:t>
              </a:r>
              <a:r>
                <a:rPr lang="en-GB" altLang="en-US" sz="4000" dirty="0" err="1" smtClean="0">
                  <a:latin typeface="Arial Rounded MT Bold" panose="020F0704030504030204" pitchFamily="34" charset="0"/>
                </a:rPr>
                <a:t>Niacinamide</a:t>
              </a:r>
              <a:endParaRPr lang="en-US" sz="2800" dirty="0" smtClean="0">
                <a:latin typeface="Arial Rounded MT Bold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58049" y="2385267"/>
            <a:ext cx="8636758" cy="4916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altLang="en-US" sz="2400" dirty="0"/>
              <a:t>A 138 (one hundred and thirty eight ) subject clinical trial using 5% and 2% </a:t>
            </a:r>
            <a:r>
              <a:rPr lang="en-GB" altLang="en-US" sz="2400" dirty="0" err="1"/>
              <a:t>Niacinamide</a:t>
            </a:r>
            <a:r>
              <a:rPr lang="en-GB" altLang="en-US" sz="2400" dirty="0"/>
              <a:t> as well as detailed in-vitro studies showed:</a:t>
            </a:r>
          </a:p>
          <a:p>
            <a:pPr lvl="1">
              <a:lnSpc>
                <a:spcPct val="110000"/>
              </a:lnSpc>
            </a:pPr>
            <a:endParaRPr lang="en-GB" altLang="en-US" sz="1700" dirty="0"/>
          </a:p>
          <a:p>
            <a:pPr marL="742950" lvl="1" indent="-28575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GB" altLang="en-US" sz="2000" dirty="0" err="1"/>
              <a:t>Niacinamide</a:t>
            </a:r>
            <a:r>
              <a:rPr lang="en-GB" altLang="en-US" sz="2000" dirty="0"/>
              <a:t> gave </a:t>
            </a:r>
            <a:r>
              <a:rPr lang="en-GB" altLang="en-US" sz="2000" b="1" dirty="0"/>
              <a:t>35-68% inhibition of </a:t>
            </a:r>
            <a:r>
              <a:rPr lang="en-GB" altLang="en-US" sz="2000" b="1" dirty="0" err="1"/>
              <a:t>Melanosome</a:t>
            </a:r>
            <a:r>
              <a:rPr lang="en-GB" altLang="en-US" sz="2000" b="1" dirty="0"/>
              <a:t> </a:t>
            </a:r>
            <a:r>
              <a:rPr lang="en-GB" altLang="en-US" sz="2000" dirty="0"/>
              <a:t>transfer in the co-culture (melanocyte/keratinocyte) model</a:t>
            </a:r>
          </a:p>
          <a:p>
            <a:pPr marL="800100" lvl="1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GB" altLang="en-US" sz="2000" dirty="0" err="1"/>
              <a:t>Niacinamide</a:t>
            </a:r>
            <a:r>
              <a:rPr lang="en-GB" altLang="en-US" sz="2000" dirty="0"/>
              <a:t> significantly:</a:t>
            </a:r>
          </a:p>
          <a:p>
            <a:pPr marL="742950" lvl="1" indent="-28575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GB" altLang="en-US" sz="2000" dirty="0"/>
              <a:t>Decreased hyperpigmentation</a:t>
            </a:r>
          </a:p>
          <a:p>
            <a:pPr marL="800100" lvl="1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GB" altLang="en-US" sz="2000" dirty="0"/>
              <a:t>Increased skin </a:t>
            </a:r>
            <a:r>
              <a:rPr lang="en-GB" altLang="en-US" sz="2000" dirty="0" smtClean="0"/>
              <a:t>lightness</a:t>
            </a:r>
          </a:p>
          <a:p>
            <a:pPr lvl="1">
              <a:lnSpc>
                <a:spcPct val="110000"/>
              </a:lnSpc>
            </a:pPr>
            <a:r>
              <a:rPr lang="en-GB" altLang="en-US" sz="2000" dirty="0" smtClean="0"/>
              <a:t> </a:t>
            </a:r>
            <a:endParaRPr lang="en-GB" altLang="en-US" sz="2000" dirty="0"/>
          </a:p>
          <a:p>
            <a:pPr lvl="1">
              <a:lnSpc>
                <a:spcPct val="80000"/>
              </a:lnSpc>
            </a:pPr>
            <a:r>
              <a:rPr lang="en-GB" altLang="en-US" sz="1600" dirty="0"/>
              <a:t>(compared with vehicle alone after 4 weeks of use).</a:t>
            </a:r>
          </a:p>
          <a:p>
            <a:pPr>
              <a:lnSpc>
                <a:spcPct val="80000"/>
              </a:lnSpc>
            </a:pPr>
            <a:endParaRPr lang="en-GB" altLang="en-US" sz="1900" dirty="0"/>
          </a:p>
          <a:p>
            <a:r>
              <a:rPr lang="en-GB" altLang="en-US" sz="1400" b="1" dirty="0"/>
              <a:t>Reference (6) : Hakozaki,T.,Minwalla,L.,Zhuang,J.,ChhoaM.,Matsubara,A.,Miyamoto,K.,GreatensA.,Hillebrand,G.,  </a:t>
            </a:r>
            <a:r>
              <a:rPr lang="en-GB" altLang="en-US" sz="1400" b="1" dirty="0" err="1"/>
              <a:t>Bissett</a:t>
            </a:r>
            <a:r>
              <a:rPr lang="en-GB" altLang="en-US" sz="1400" b="1" dirty="0"/>
              <a:t> </a:t>
            </a:r>
            <a:r>
              <a:rPr lang="en-GB" altLang="en-US" sz="1400" b="1" dirty="0" err="1"/>
              <a:t>D,and</a:t>
            </a:r>
            <a:r>
              <a:rPr lang="en-GB" altLang="en-US" sz="1400" b="1" dirty="0"/>
              <a:t> </a:t>
            </a:r>
            <a:r>
              <a:rPr lang="en-GB" altLang="en-US" sz="1400" b="1" dirty="0" err="1"/>
              <a:t>Boissy,R</a:t>
            </a:r>
            <a:r>
              <a:rPr lang="en-GB" altLang="en-US" sz="1400" b="1" dirty="0"/>
              <a:t>.(2002),The effect of </a:t>
            </a:r>
            <a:r>
              <a:rPr lang="en-GB" altLang="en-US" sz="1400" b="1" dirty="0" err="1"/>
              <a:t>Niacinamide</a:t>
            </a:r>
            <a:r>
              <a:rPr lang="en-GB" altLang="en-US" sz="1400" b="1" dirty="0"/>
              <a:t> on reducing cutaneous pigmentation and suppression of </a:t>
            </a:r>
            <a:r>
              <a:rPr lang="en-GB" altLang="en-US" sz="1400" b="1" dirty="0" err="1"/>
              <a:t>Melanosome</a:t>
            </a:r>
            <a:r>
              <a:rPr lang="en-GB" altLang="en-US" sz="1400" b="1" dirty="0"/>
              <a:t> </a:t>
            </a:r>
            <a:r>
              <a:rPr lang="en-GB" altLang="en-US" sz="1400" b="1" dirty="0" err="1"/>
              <a:t>transfer.British</a:t>
            </a:r>
            <a:r>
              <a:rPr lang="en-GB" altLang="en-US" sz="1400" b="1" dirty="0"/>
              <a:t> Journal of Dermatology,147:20-31.doi:10.1046/j.1365-2133.2002.04834.x</a:t>
            </a:r>
          </a:p>
          <a:p>
            <a:pPr>
              <a:lnSpc>
                <a:spcPct val="80000"/>
              </a:lnSpc>
            </a:pPr>
            <a:endParaRPr lang="en-US" altLang="en-US" sz="1900" dirty="0"/>
          </a:p>
          <a:p>
            <a:endParaRPr lang="en-US" sz="2000" dirty="0"/>
          </a:p>
        </p:txBody>
      </p:sp>
      <p:pic>
        <p:nvPicPr>
          <p:cNvPr id="1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0"/>
            <a:ext cx="1521120" cy="108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239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26589" y="1158612"/>
            <a:ext cx="6332426" cy="1077218"/>
            <a:chOff x="2743200" y="1026902"/>
            <a:chExt cx="6262190" cy="1362548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79285" y="1026902"/>
              <a:ext cx="3947523" cy="1362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</a:t>
              </a:r>
              <a:r>
                <a:rPr lang="en-US" altLang="en-US" sz="2800" dirty="0" err="1" smtClean="0">
                  <a:latin typeface="Arial Rounded MT Bold" panose="020F0704030504030204" pitchFamily="34" charset="0"/>
                </a:rPr>
                <a:t>Octadecenedioic</a:t>
              </a:r>
              <a:r>
                <a:rPr lang="en-US" altLang="en-US" sz="2800" dirty="0" smtClean="0">
                  <a:latin typeface="Arial Rounded MT Bold" panose="020F0704030504030204" pitchFamily="34" charset="0"/>
                </a:rPr>
                <a:t> </a:t>
              </a:r>
              <a:r>
                <a:rPr lang="en-US" altLang="en-US" sz="2800" dirty="0">
                  <a:latin typeface="Arial Rounded MT Bold" panose="020F0704030504030204" pitchFamily="34" charset="0"/>
                </a:rPr>
                <a:t>2% </a:t>
              </a:r>
              <a:br>
                <a:rPr lang="en-US" altLang="en-US" sz="2800" dirty="0">
                  <a:latin typeface="Arial Rounded MT Bold" panose="020F0704030504030204" pitchFamily="34" charset="0"/>
                </a:rPr>
              </a:br>
              <a:r>
                <a:rPr lang="en-US" altLang="en-US" sz="2400" dirty="0">
                  <a:latin typeface="Arial Rounded MT Bold" panose="020F0704030504030204" pitchFamily="34" charset="0"/>
                </a:rPr>
                <a:t>(</a:t>
              </a:r>
              <a:r>
                <a:rPr lang="en-US" altLang="en-US" sz="2400" dirty="0" err="1">
                  <a:latin typeface="Arial Rounded MT Bold" panose="020F0704030504030204" pitchFamily="34" charset="0"/>
                </a:rPr>
                <a:t>Dioic</a:t>
              </a:r>
              <a:r>
                <a:rPr lang="en-US" altLang="en-US" sz="2400" dirty="0">
                  <a:latin typeface="Arial Rounded MT Bold" panose="020F0704030504030204" pitchFamily="34" charset="0"/>
                </a:rPr>
                <a:t> acid) (Study 4)</a:t>
              </a:r>
              <a:endParaRPr lang="en-US" sz="2400" dirty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58049" y="2385267"/>
            <a:ext cx="8636758" cy="453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 open comparative study of ninety six (96 female) </a:t>
            </a:r>
            <a:r>
              <a:rPr lang="en-GB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Melasma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patients in a 12 week study between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>
              <a:lnSpc>
                <a:spcPct val="11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GB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Dioic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Acid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0"/>
              </a:rPr>
              <a:t>1%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&amp; Hydroquinone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0"/>
              </a:rPr>
              <a:t>2%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showed:</a:t>
            </a:r>
          </a:p>
          <a:p>
            <a:pPr marL="800100" lvl="1" indent="-342900">
              <a:lnSpc>
                <a:spcPct val="110000"/>
              </a:lnSpc>
              <a:buFont typeface="Wingdings" panose="05000000000000000000" pitchFamily="2" charset="2"/>
              <a:buChar char="v"/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more pruritus with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hydroquinone</a:t>
            </a:r>
          </a:p>
          <a:p>
            <a:pPr lvl="1">
              <a:lnSpc>
                <a:spcPct val="110000"/>
              </a:lnSpc>
              <a:defRPr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>
              <a:lnSpc>
                <a:spcPct val="110000"/>
              </a:lnSpc>
              <a:buFont typeface="Wingdings" panose="05000000000000000000" pitchFamily="2" charset="2"/>
              <a:buChar char="v"/>
              <a:defRPr/>
            </a:pPr>
            <a:r>
              <a:rPr lang="en-GB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Dioic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acid as effective as Hydroquinone </a:t>
            </a:r>
          </a:p>
          <a:p>
            <a:pPr lvl="1">
              <a:buClr>
                <a:schemeClr val="accent1">
                  <a:lumMod val="75000"/>
                </a:schemeClr>
              </a:buClr>
              <a:defRPr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Efficacy of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Dioc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Octadecene-dioic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acid)compared with Hydroquinone in the treatment of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Melasma.Int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 Dermatol.2009Aug;48(8):893-5. Tirado-Sanchez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A,Santamaria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-Roman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A,Ponce-Olivera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RM.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1" y="1324217"/>
            <a:ext cx="2415630" cy="908810"/>
          </a:xfrm>
          <a:prstGeom prst="rect">
            <a:avLst/>
          </a:prstGeom>
        </p:spPr>
      </p:pic>
      <p:pic>
        <p:nvPicPr>
          <p:cNvPr id="1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0"/>
            <a:ext cx="1521120" cy="108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66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26589" y="1310641"/>
            <a:ext cx="6332426" cy="908810"/>
            <a:chOff x="2743200" y="1219200"/>
            <a:chExt cx="6262190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53193" y="1434675"/>
              <a:ext cx="3600359" cy="5839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2400" dirty="0" smtClean="0">
                  <a:latin typeface="Arial Rounded MT Bold" panose="020F0704030504030204" pitchFamily="34" charset="0"/>
                </a:rPr>
                <a:t> </a:t>
              </a:r>
              <a:r>
                <a:rPr lang="en-US" altLang="en-US" sz="2400" dirty="0" err="1">
                  <a:latin typeface="Arial Rounded MT Bold" panose="020F0704030504030204" pitchFamily="34" charset="0"/>
                </a:rPr>
                <a:t>Dioic</a:t>
              </a:r>
              <a:r>
                <a:rPr lang="en-US" altLang="en-US" sz="2400" dirty="0">
                  <a:latin typeface="Arial Rounded MT Bold" panose="020F0704030504030204" pitchFamily="34" charset="0"/>
                </a:rPr>
                <a:t> acid 2% (</a:t>
              </a:r>
              <a:r>
                <a:rPr lang="en-US" altLang="en-US" sz="2400" dirty="0" smtClean="0">
                  <a:latin typeface="Arial Rounded MT Bold" panose="020F0704030504030204" pitchFamily="34" charset="0"/>
                </a:rPr>
                <a:t>study 1</a:t>
              </a:r>
              <a:r>
                <a:rPr lang="en-US" altLang="en-US" sz="2400" dirty="0">
                  <a:latin typeface="Arial Rounded MT Bold" panose="020F0704030504030204" pitchFamily="34" charset="0"/>
                </a:rPr>
                <a:t>)</a:t>
              </a:r>
              <a:endParaRPr lang="en-US" sz="2400" dirty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11308" y="2743200"/>
            <a:ext cx="8636758" cy="393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twenty patient placebo study on patients of Indian and Pakistani origin given </a:t>
            </a:r>
            <a:r>
              <a:rPr lang="en-GB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Dioic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acid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0"/>
              </a:rPr>
              <a:t>2%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over 8 weeks showed:</a:t>
            </a:r>
          </a:p>
          <a:p>
            <a:pPr>
              <a:lnSpc>
                <a:spcPct val="11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>
              <a:lnSpc>
                <a:spcPct val="110000"/>
              </a:lnSpc>
              <a:buFont typeface="Wingdings" panose="05000000000000000000" pitchFamily="2" charset="2"/>
              <a:buChar char="v"/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significant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reduction in melanin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(p&lt;0.025) measured both by </a:t>
            </a:r>
            <a:r>
              <a:rPr lang="en-GB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chromameter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&amp; </a:t>
            </a:r>
            <a:r>
              <a:rPr lang="en-GB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mexameter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2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GB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Melanogenesi</a:t>
            </a: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 &amp;mechanisms of skin lightening agents, existing &amp; new approaches. Inter Jour of Cosmetic Science ,Volume 33,issue 3 June, pages 210-221.J M </a:t>
            </a:r>
            <a:r>
              <a:rPr lang="en-GB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Gillbro,M</a:t>
            </a: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 Olsson.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612" y="1324216"/>
            <a:ext cx="2642388" cy="873373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pic>
        <p:nvPicPr>
          <p:cNvPr id="1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0"/>
            <a:ext cx="1521120" cy="108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38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26589" y="1310641"/>
            <a:ext cx="6332426" cy="908810"/>
            <a:chOff x="2743200" y="1219200"/>
            <a:chExt cx="6262190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53193" y="1434675"/>
              <a:ext cx="3600359" cy="5839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2400" dirty="0" smtClean="0">
                  <a:latin typeface="Arial Rounded MT Bold" panose="020F0704030504030204" pitchFamily="34" charset="0"/>
                </a:rPr>
                <a:t> </a:t>
              </a:r>
              <a:r>
                <a:rPr lang="en-US" altLang="en-US" sz="2400" dirty="0" err="1">
                  <a:latin typeface="Arial Rounded MT Bold" panose="020F0704030504030204" pitchFamily="34" charset="0"/>
                </a:rPr>
                <a:t>Dioic</a:t>
              </a:r>
              <a:r>
                <a:rPr lang="en-US" altLang="en-US" sz="2400" dirty="0">
                  <a:latin typeface="Arial Rounded MT Bold" panose="020F0704030504030204" pitchFamily="34" charset="0"/>
                </a:rPr>
                <a:t> acid 2% (</a:t>
              </a:r>
              <a:r>
                <a:rPr lang="en-US" altLang="en-US" sz="2400" dirty="0" smtClean="0">
                  <a:latin typeface="Arial Rounded MT Bold" panose="020F0704030504030204" pitchFamily="34" charset="0"/>
                </a:rPr>
                <a:t>study 2)</a:t>
              </a:r>
              <a:endParaRPr lang="en-US" sz="2400" dirty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11308" y="2743200"/>
            <a:ext cx="8636758" cy="444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altLang="en-US" sz="2400" dirty="0"/>
              <a:t>In-vitro studies using </a:t>
            </a:r>
            <a:r>
              <a:rPr lang="en-GB" altLang="en-US" sz="2400" dirty="0" err="1"/>
              <a:t>Dioic</a:t>
            </a:r>
            <a:r>
              <a:rPr lang="en-GB" altLang="en-US" sz="2400" dirty="0"/>
              <a:t> acid 2% in melanoma cells showed:</a:t>
            </a:r>
          </a:p>
          <a:p>
            <a:pPr>
              <a:lnSpc>
                <a:spcPct val="110000"/>
              </a:lnSpc>
            </a:pPr>
            <a:r>
              <a:rPr lang="en-GB" altLang="en-US" sz="2400" dirty="0"/>
              <a:t>It binds to PPAR -gamma receptors on melanocytes to:</a:t>
            </a:r>
          </a:p>
          <a:p>
            <a:pPr lvl="1">
              <a:lnSpc>
                <a:spcPct val="110000"/>
              </a:lnSpc>
            </a:pPr>
            <a:endParaRPr lang="en-GB" altLang="en-US" sz="2000" dirty="0"/>
          </a:p>
          <a:p>
            <a:pPr marL="800100" lvl="1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GB" altLang="en-US" sz="2000" dirty="0"/>
              <a:t>Reduce </a:t>
            </a:r>
            <a:r>
              <a:rPr lang="en-GB" altLang="en-US" sz="2000" dirty="0" err="1"/>
              <a:t>Tyrosinase</a:t>
            </a:r>
            <a:r>
              <a:rPr lang="en-GB" altLang="en-US" sz="2000" dirty="0"/>
              <a:t> mRNA production by </a:t>
            </a:r>
            <a:r>
              <a:rPr lang="en-GB" altLang="en-US" sz="2000" b="1" dirty="0"/>
              <a:t>54%</a:t>
            </a:r>
          </a:p>
          <a:p>
            <a:pPr marL="800100" lvl="1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GB" altLang="en-US" sz="2000" dirty="0"/>
              <a:t>Reduce </a:t>
            </a:r>
            <a:r>
              <a:rPr lang="en-GB" altLang="en-US" sz="2000" dirty="0" err="1"/>
              <a:t>tyrosinase</a:t>
            </a:r>
            <a:r>
              <a:rPr lang="en-GB" altLang="en-US" sz="2000" dirty="0"/>
              <a:t> production by </a:t>
            </a:r>
            <a:r>
              <a:rPr lang="en-GB" altLang="en-US" sz="2000" b="1" dirty="0"/>
              <a:t>52%</a:t>
            </a:r>
          </a:p>
          <a:p>
            <a:pPr marL="800100" lvl="1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GB" altLang="en-US" sz="2000" dirty="0"/>
              <a:t>Reduce melanin synthesis by </a:t>
            </a:r>
            <a:r>
              <a:rPr lang="en-GB" altLang="en-US" sz="2000" b="1" dirty="0"/>
              <a:t>46%</a:t>
            </a:r>
          </a:p>
          <a:p>
            <a:pPr>
              <a:lnSpc>
                <a:spcPct val="130000"/>
              </a:lnSpc>
            </a:pPr>
            <a:endParaRPr lang="en-GB" altLang="en-US" sz="1000" b="1" dirty="0" smtClean="0"/>
          </a:p>
          <a:p>
            <a:pPr>
              <a:lnSpc>
                <a:spcPct val="130000"/>
              </a:lnSpc>
            </a:pPr>
            <a:r>
              <a:rPr lang="en-GB" altLang="en-US" sz="1400" b="1" dirty="0" err="1" smtClean="0"/>
              <a:t>Int</a:t>
            </a:r>
            <a:r>
              <a:rPr lang="en-GB" altLang="en-US" sz="1400" b="1" dirty="0" smtClean="0"/>
              <a:t> </a:t>
            </a:r>
            <a:r>
              <a:rPr lang="en-GB" altLang="en-US" sz="1400" b="1" dirty="0" err="1"/>
              <a:t>Journ</a:t>
            </a:r>
            <a:r>
              <a:rPr lang="en-GB" altLang="en-US" sz="1400" b="1" dirty="0"/>
              <a:t> of Cosmetic Science-2005,27,123-132.Anew mechanism of action for Skin Whitening </a:t>
            </a:r>
            <a:r>
              <a:rPr lang="en-GB" altLang="en-US" sz="1400" b="1" dirty="0" err="1"/>
              <a:t>agents:binding</a:t>
            </a:r>
            <a:r>
              <a:rPr lang="en-GB" altLang="en-US" sz="1400" b="1" dirty="0"/>
              <a:t> to PPAR.J W </a:t>
            </a:r>
            <a:r>
              <a:rPr lang="en-GB" altLang="en-US" sz="1400" b="1" dirty="0" err="1"/>
              <a:t>Weichers,A</a:t>
            </a:r>
            <a:r>
              <a:rPr lang="en-GB" altLang="en-US" sz="1400" b="1" dirty="0"/>
              <a:t> V </a:t>
            </a:r>
            <a:r>
              <a:rPr lang="en-GB" altLang="en-US" sz="1400" b="1" dirty="0" err="1"/>
              <a:t>Rawlings,C</a:t>
            </a:r>
            <a:r>
              <a:rPr lang="en-GB" altLang="en-US" sz="1400" b="1" dirty="0"/>
              <a:t> </a:t>
            </a:r>
            <a:r>
              <a:rPr lang="en-GB" altLang="en-US" sz="1400" b="1" dirty="0" err="1"/>
              <a:t>Garcia,C</a:t>
            </a:r>
            <a:r>
              <a:rPr lang="en-GB" altLang="en-US" sz="1400" b="1" dirty="0"/>
              <a:t> </a:t>
            </a:r>
            <a:r>
              <a:rPr lang="en-GB" altLang="en-US" sz="1400" b="1" dirty="0" err="1"/>
              <a:t>Chesne,P</a:t>
            </a:r>
            <a:r>
              <a:rPr lang="en-GB" altLang="en-US" sz="1400" b="1" dirty="0"/>
              <a:t> </a:t>
            </a:r>
            <a:r>
              <a:rPr lang="en-GB" altLang="en-US" sz="1400" b="1" dirty="0" err="1"/>
              <a:t>Balaguer,J</a:t>
            </a:r>
            <a:r>
              <a:rPr lang="en-GB" altLang="en-US" sz="1400" b="1" dirty="0"/>
              <a:t> C Nicholas, </a:t>
            </a:r>
            <a:r>
              <a:rPr lang="en-GB" altLang="en-US" sz="1400" b="1" dirty="0" err="1"/>
              <a:t>Corre&amp;M</a:t>
            </a:r>
            <a:r>
              <a:rPr lang="en-GB" altLang="en-US" sz="1400" b="1" dirty="0"/>
              <a:t> D </a:t>
            </a:r>
            <a:r>
              <a:rPr lang="en-GB" altLang="en-US" sz="1400" b="1" dirty="0" err="1"/>
              <a:t>Gilbert.Uniqema</a:t>
            </a:r>
            <a:r>
              <a:rPr lang="en-GB" altLang="en-US" sz="1400" b="1" dirty="0"/>
              <a:t> Skin </a:t>
            </a:r>
            <a:r>
              <a:rPr lang="en-GB" altLang="en-US" sz="1400" b="1" dirty="0" err="1"/>
              <a:t>R&amp;D,Gouda,The</a:t>
            </a:r>
            <a:r>
              <a:rPr lang="en-GB" altLang="en-US" sz="1400" b="1" dirty="0"/>
              <a:t> </a:t>
            </a:r>
            <a:r>
              <a:rPr lang="en-GB" altLang="en-US" sz="1400" b="1" dirty="0" err="1"/>
              <a:t>Netherlands.A</a:t>
            </a:r>
            <a:r>
              <a:rPr lang="en-GB" altLang="en-US" sz="1400" b="1" dirty="0"/>
              <a:t> V R Consulting Ltd,26 </a:t>
            </a:r>
            <a:r>
              <a:rPr lang="en-GB" altLang="en-US" sz="1400" b="1" dirty="0" err="1"/>
              <a:t>Shavington</a:t>
            </a:r>
            <a:r>
              <a:rPr lang="en-GB" altLang="en-US" sz="1400" b="1" dirty="0"/>
              <a:t> </a:t>
            </a:r>
            <a:r>
              <a:rPr lang="en-GB" altLang="en-US" sz="1400" b="1" dirty="0" err="1"/>
              <a:t>way,Northwich,Cheshire,UK.Endocrinologie</a:t>
            </a:r>
            <a:r>
              <a:rPr lang="en-GB" altLang="en-US" sz="1400" b="1" dirty="0"/>
              <a:t> </a:t>
            </a:r>
            <a:r>
              <a:rPr lang="en-GB" altLang="en-US" sz="1400" b="1" dirty="0" err="1"/>
              <a:t>Moleculaire</a:t>
            </a:r>
            <a:r>
              <a:rPr lang="en-GB" altLang="en-US" sz="1400" b="1" dirty="0"/>
              <a:t> et </a:t>
            </a:r>
            <a:r>
              <a:rPr lang="en-GB" altLang="en-US" sz="1400" b="1" dirty="0" err="1"/>
              <a:t>Cellulaire</a:t>
            </a:r>
            <a:r>
              <a:rPr lang="en-GB" altLang="en-US" sz="1400" b="1" dirty="0"/>
              <a:t> des </a:t>
            </a:r>
            <a:r>
              <a:rPr lang="en-GB" altLang="en-US" sz="1400" b="1" dirty="0" err="1"/>
              <a:t>Cancers,Montpelier,France.Lab</a:t>
            </a:r>
            <a:r>
              <a:rPr lang="en-GB" altLang="en-US" sz="1400" b="1" dirty="0"/>
              <a:t> </a:t>
            </a:r>
            <a:r>
              <a:rPr lang="en-GB" altLang="en-US" sz="1400" b="1" dirty="0" err="1"/>
              <a:t>Genetique</a:t>
            </a:r>
            <a:r>
              <a:rPr lang="en-GB" altLang="en-US" sz="1400" b="1" dirty="0"/>
              <a:t> et </a:t>
            </a:r>
            <a:r>
              <a:rPr lang="en-GB" altLang="en-US" sz="1400" b="1" dirty="0" err="1"/>
              <a:t>Developpement,CNRS</a:t>
            </a:r>
            <a:r>
              <a:rPr lang="en-GB" altLang="en-US" sz="1400" b="1" dirty="0"/>
              <a:t> UMR6061,Faculty of </a:t>
            </a:r>
            <a:r>
              <a:rPr lang="en-GB" altLang="en-US" sz="1400" b="1" dirty="0" err="1"/>
              <a:t>Medicine,University</a:t>
            </a:r>
            <a:r>
              <a:rPr lang="en-GB" altLang="en-US" sz="1400" b="1" dirty="0"/>
              <a:t> of Rennes,1-2 Leon Bernard Avenue,35043 Rennes ,France.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612" y="1324216"/>
            <a:ext cx="2642388" cy="873373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pic>
        <p:nvPicPr>
          <p:cNvPr id="1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0"/>
            <a:ext cx="1521120" cy="108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57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26589" y="1310641"/>
            <a:ext cx="6332426" cy="908810"/>
            <a:chOff x="2743200" y="1219200"/>
            <a:chExt cx="6262190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53193" y="1434675"/>
              <a:ext cx="3441013" cy="5839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2400" dirty="0">
                  <a:latin typeface="Arial Rounded MT Bold" panose="020F0704030504030204" pitchFamily="34" charset="0"/>
                </a:rPr>
                <a:t>Beta </a:t>
              </a:r>
              <a:r>
                <a:rPr lang="en-GB" altLang="en-US" sz="2400" dirty="0" err="1">
                  <a:latin typeface="Arial Rounded MT Bold" panose="020F0704030504030204" pitchFamily="34" charset="0"/>
                </a:rPr>
                <a:t>Arbutin</a:t>
              </a:r>
              <a:r>
                <a:rPr lang="en-GB" altLang="en-US" sz="2400" dirty="0">
                  <a:latin typeface="Arial Rounded MT Bold" panose="020F0704030504030204" pitchFamily="34" charset="0"/>
                </a:rPr>
                <a:t> (Study 1)</a:t>
              </a:r>
              <a:endParaRPr lang="en-US" sz="2400" dirty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59240" y="2506981"/>
            <a:ext cx="863675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altLang="en-US" sz="2400" dirty="0"/>
              <a:t>In vitro studies of </a:t>
            </a:r>
            <a:r>
              <a:rPr lang="en-GB" altLang="en-US" sz="2400" dirty="0" smtClean="0"/>
              <a:t>human melanocytes  </a:t>
            </a:r>
            <a:r>
              <a:rPr lang="en-GB" altLang="en-US" sz="2400" dirty="0"/>
              <a:t>exposed to </a:t>
            </a:r>
            <a:r>
              <a:rPr lang="en-GB" altLang="en-US" sz="2400" dirty="0" err="1"/>
              <a:t>Arbutin</a:t>
            </a:r>
            <a:r>
              <a:rPr lang="en-GB" altLang="en-US" sz="2400" dirty="0"/>
              <a:t> at concentrations below 300 </a:t>
            </a:r>
            <a:r>
              <a:rPr lang="en-GB" altLang="en-US" sz="2400" dirty="0" err="1"/>
              <a:t>μg</a:t>
            </a:r>
            <a:r>
              <a:rPr lang="en-GB" altLang="en-US" sz="2400" dirty="0"/>
              <a:t>/mL reported </a:t>
            </a:r>
            <a:r>
              <a:rPr lang="en-GB" altLang="en-US" sz="2400" b="1" dirty="0"/>
              <a:t>decreased</a:t>
            </a:r>
            <a:r>
              <a:rPr lang="en-GB" altLang="en-US" sz="2400" dirty="0"/>
              <a:t> </a:t>
            </a:r>
            <a:r>
              <a:rPr lang="en-GB" altLang="en-US" sz="2400" dirty="0" err="1"/>
              <a:t>tyrosinase</a:t>
            </a:r>
            <a:r>
              <a:rPr lang="en-GB" altLang="en-US" sz="2400" dirty="0"/>
              <a:t> activity and melanin content</a:t>
            </a:r>
            <a:r>
              <a:rPr lang="en-GB" altLang="en-US" sz="2400" dirty="0" smtClean="0"/>
              <a:t>.</a:t>
            </a:r>
          </a:p>
          <a:p>
            <a:pPr>
              <a:lnSpc>
                <a:spcPct val="110000"/>
              </a:lnSpc>
            </a:pPr>
            <a:endParaRPr lang="en-GB" altLang="en-US" sz="1200" dirty="0"/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GB" altLang="en-US" sz="2400" dirty="0"/>
              <a:t>Beta </a:t>
            </a:r>
            <a:r>
              <a:rPr lang="en-GB" altLang="en-US" sz="2400" dirty="0" err="1"/>
              <a:t>Arbutin</a:t>
            </a:r>
            <a:r>
              <a:rPr lang="en-GB" altLang="en-US" sz="2400" dirty="0"/>
              <a:t> is a </a:t>
            </a:r>
            <a:r>
              <a:rPr lang="en-GB" altLang="en-US" sz="2400" dirty="0" err="1"/>
              <a:t>glycosalated</a:t>
            </a:r>
            <a:r>
              <a:rPr lang="en-GB" altLang="en-US" sz="2400" dirty="0"/>
              <a:t> hydroquinone and directly competitively inhibits </a:t>
            </a:r>
            <a:r>
              <a:rPr lang="en-GB" altLang="en-US" sz="2400" dirty="0" err="1"/>
              <a:t>Tyrosinase</a:t>
            </a:r>
            <a:r>
              <a:rPr lang="en-GB" altLang="en-US" sz="2400" dirty="0"/>
              <a:t> &amp; </a:t>
            </a: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GB" altLang="en-US" sz="2400" dirty="0"/>
              <a:t>Beta </a:t>
            </a:r>
            <a:r>
              <a:rPr lang="en-GB" altLang="en-US" sz="2400" dirty="0" err="1"/>
              <a:t>Arbutin</a:t>
            </a:r>
            <a:r>
              <a:rPr lang="en-GB" altLang="en-US" sz="2400" dirty="0"/>
              <a:t> is slowly </a:t>
            </a:r>
            <a:r>
              <a:rPr lang="en-GB" altLang="en-US" sz="2400" dirty="0" err="1"/>
              <a:t>hydrolyzed</a:t>
            </a:r>
            <a:r>
              <a:rPr lang="en-GB" altLang="en-US" sz="2400" dirty="0"/>
              <a:t> by skin organisms to Hydroquinone which lightens the skin. </a:t>
            </a:r>
            <a:endParaRPr lang="en-GB" altLang="en-US" sz="1000" dirty="0" smtClean="0"/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en-GB" altLang="en-US" sz="1000" dirty="0" smtClean="0"/>
          </a:p>
          <a:p>
            <a:pPr>
              <a:lnSpc>
                <a:spcPct val="110000"/>
              </a:lnSpc>
            </a:pPr>
            <a:r>
              <a:rPr lang="en-GB" altLang="en-US" sz="1200" b="1" dirty="0" smtClean="0"/>
              <a:t>Inhibitory </a:t>
            </a:r>
            <a:r>
              <a:rPr lang="en-GB" altLang="en-US" sz="1200" b="1" dirty="0"/>
              <a:t>effects of </a:t>
            </a:r>
            <a:r>
              <a:rPr lang="en-GB" altLang="en-US" sz="1200" b="1" dirty="0" err="1"/>
              <a:t>arbutin</a:t>
            </a:r>
            <a:r>
              <a:rPr lang="en-GB" altLang="en-US" sz="1200" b="1" dirty="0"/>
              <a:t>-</a:t>
            </a:r>
            <a:r>
              <a:rPr lang="el-GR" altLang="en-US" sz="1200" b="1" dirty="0"/>
              <a:t>β-</a:t>
            </a:r>
            <a:r>
              <a:rPr lang="en-GB" altLang="en-US" sz="1200" b="1" dirty="0"/>
              <a:t>glycosides synthesized from enzymatic </a:t>
            </a:r>
            <a:r>
              <a:rPr lang="en-GB" altLang="en-US" sz="1200" b="1" dirty="0" err="1"/>
              <a:t>transglycosylation</a:t>
            </a:r>
            <a:r>
              <a:rPr lang="en-GB" altLang="en-US" sz="1200" b="1" dirty="0"/>
              <a:t> for </a:t>
            </a:r>
            <a:r>
              <a:rPr lang="en-GB" altLang="en-US" sz="1200" b="1" dirty="0" err="1"/>
              <a:t>melanogenesis</a:t>
            </a:r>
            <a:r>
              <a:rPr lang="en-GB" altLang="en-US" sz="1200" b="1" dirty="0"/>
              <a:t>, Biotechnology </a:t>
            </a:r>
            <a:r>
              <a:rPr lang="en-GB" altLang="en-US" sz="1200" b="1" dirty="0" smtClean="0"/>
              <a:t>Letters, Volume </a:t>
            </a:r>
            <a:r>
              <a:rPr lang="en-GB" altLang="en-US" sz="1200" b="1" dirty="0"/>
              <a:t>30, Number </a:t>
            </a:r>
            <a:r>
              <a:rPr lang="en-GB" altLang="en-US" sz="1200" b="1" dirty="0" smtClean="0"/>
              <a:t>4, </a:t>
            </a:r>
            <a:r>
              <a:rPr lang="en-GB" altLang="en-US" sz="1200" b="1" dirty="0"/>
              <a:t>743-748, DOI: 10.1007/s10529-007-9605-1. So-Young Jun, Kyung-Min Park, Ki-Won Choi, Min Kyung Jang, Hwan </a:t>
            </a:r>
            <a:r>
              <a:rPr lang="en-GB" altLang="en-US" sz="1200" b="1" dirty="0" err="1"/>
              <a:t>Yul</a:t>
            </a:r>
            <a:r>
              <a:rPr lang="en-GB" altLang="en-US" sz="1200" b="1" dirty="0"/>
              <a:t> Kang, Sang-</a:t>
            </a:r>
            <a:r>
              <a:rPr lang="en-GB" altLang="en-US" sz="1200" b="1" dirty="0" err="1"/>
              <a:t>Hyeon</a:t>
            </a:r>
            <a:r>
              <a:rPr lang="en-GB" altLang="en-US" sz="1200" b="1" dirty="0"/>
              <a:t> Lee, Kwan-</a:t>
            </a:r>
            <a:r>
              <a:rPr lang="en-GB" altLang="en-US" sz="1200" b="1" dirty="0" err="1"/>
              <a:t>Hwa</a:t>
            </a:r>
            <a:r>
              <a:rPr lang="en-GB" altLang="en-US" sz="1200" b="1" dirty="0"/>
              <a:t> </a:t>
            </a:r>
            <a:r>
              <a:rPr lang="en-GB" altLang="en-US" sz="1200" b="1" dirty="0" smtClean="0"/>
              <a:t>Park and </a:t>
            </a:r>
            <a:r>
              <a:rPr lang="en-GB" altLang="en-US" sz="1200" b="1" dirty="0" err="1"/>
              <a:t>Jaeho</a:t>
            </a:r>
            <a:r>
              <a:rPr lang="en-GB" altLang="en-US" sz="1200" b="1" dirty="0"/>
              <a:t> Cha</a:t>
            </a:r>
          </a:p>
          <a:p>
            <a:r>
              <a:rPr lang="en-GB" altLang="en-US" sz="1200" b="1" dirty="0"/>
              <a:t>J </a:t>
            </a:r>
            <a:r>
              <a:rPr lang="en-GB" altLang="en-US" sz="1200" b="1" dirty="0" err="1"/>
              <a:t>Cosmet</a:t>
            </a:r>
            <a:r>
              <a:rPr lang="en-GB" altLang="en-US" sz="1200" b="1" dirty="0"/>
              <a:t> </a:t>
            </a:r>
            <a:r>
              <a:rPr lang="en-GB" altLang="en-US" sz="1200" b="1" dirty="0" err="1" smtClean="0"/>
              <a:t>Dermatol</a:t>
            </a:r>
            <a:r>
              <a:rPr lang="en-GB" altLang="en-US" sz="1200" b="1" dirty="0" smtClean="0"/>
              <a:t>, 2008 </a:t>
            </a:r>
            <a:r>
              <a:rPr lang="en-GB" altLang="en-US" sz="1200" b="1" dirty="0"/>
              <a:t>Sep;7(3):189-93. Hydrolysis of </a:t>
            </a:r>
            <a:r>
              <a:rPr lang="en-GB" altLang="en-US" sz="1200" b="1" dirty="0" err="1"/>
              <a:t>arbutin</a:t>
            </a:r>
            <a:r>
              <a:rPr lang="en-GB" altLang="en-US" sz="1200" b="1" dirty="0"/>
              <a:t> to hydroquinone by human skin bacteria and its effect on antioxidant </a:t>
            </a:r>
            <a:r>
              <a:rPr lang="en-GB" altLang="en-US" sz="1200" b="1" dirty="0" err="1"/>
              <a:t>activity.Bang</a:t>
            </a:r>
            <a:r>
              <a:rPr lang="en-GB" altLang="en-US" sz="1200" b="1" dirty="0"/>
              <a:t> SH, Han SJ, Kim DH.</a:t>
            </a:r>
          </a:p>
          <a:p>
            <a:pPr>
              <a:lnSpc>
                <a:spcPct val="110000"/>
              </a:lnSpc>
            </a:pPr>
            <a:endParaRPr lang="en-GB" altLang="en-US" sz="1400" b="1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423" y="1324794"/>
            <a:ext cx="2726577" cy="908233"/>
          </a:xfrm>
          <a:prstGeom prst="rect">
            <a:avLst/>
          </a:prstGeom>
        </p:spPr>
      </p:pic>
      <p:pic>
        <p:nvPicPr>
          <p:cNvPr id="1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0"/>
            <a:ext cx="1521120" cy="108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00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26589" y="1310641"/>
            <a:ext cx="6375720" cy="908810"/>
            <a:chOff x="2743200" y="1219200"/>
            <a:chExt cx="6305004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43200" y="1405452"/>
              <a:ext cx="6305004" cy="5839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2400" dirty="0">
                  <a:latin typeface="Arial Rounded MT Bold" panose="020F0704030504030204" pitchFamily="34" charset="0"/>
                </a:rPr>
                <a:t>Magnesium </a:t>
              </a:r>
              <a:r>
                <a:rPr lang="en-GB" altLang="en-US" sz="2400" dirty="0" err="1" smtClean="0">
                  <a:latin typeface="Arial Rounded MT Bold" panose="020F0704030504030204" pitchFamily="34" charset="0"/>
                </a:rPr>
                <a:t>Ascorbyl</a:t>
              </a:r>
              <a:r>
                <a:rPr lang="en-GB" altLang="en-US" sz="2400" dirty="0" smtClean="0">
                  <a:latin typeface="Arial Rounded MT Bold" panose="020F0704030504030204" pitchFamily="34" charset="0"/>
                </a:rPr>
                <a:t> </a:t>
              </a:r>
              <a:r>
                <a:rPr lang="en-GB" altLang="en-US" sz="2400" dirty="0">
                  <a:latin typeface="Arial Rounded MT Bold" panose="020F0704030504030204" pitchFamily="34" charset="0"/>
                </a:rPr>
                <a:t>Phosphate (Study 5)</a:t>
              </a:r>
              <a:endParaRPr lang="en-US" sz="2400" dirty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81000" y="2440849"/>
            <a:ext cx="8636758" cy="4512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altLang="en-US" sz="2400" dirty="0"/>
              <a:t>A  Clinical Study using Magnesium </a:t>
            </a:r>
            <a:r>
              <a:rPr lang="en-GB" altLang="en-US" sz="2400" dirty="0" err="1"/>
              <a:t>Ascorbyl</a:t>
            </a:r>
            <a:r>
              <a:rPr lang="en-GB" altLang="en-US" sz="2400" dirty="0"/>
              <a:t> Phosphate 2% on a total of 34 patients with </a:t>
            </a:r>
            <a:r>
              <a:rPr lang="en-GB" altLang="en-US" sz="2400" dirty="0" err="1"/>
              <a:t>chloasma</a:t>
            </a:r>
            <a:r>
              <a:rPr lang="en-GB" altLang="en-US" sz="2400" dirty="0"/>
              <a:t> or senile freckles showed the lightening effect to be </a:t>
            </a:r>
            <a:r>
              <a:rPr lang="en-GB" altLang="en-US" sz="2400" i="1" dirty="0"/>
              <a:t>significant</a:t>
            </a:r>
            <a:r>
              <a:rPr lang="en-GB" altLang="en-US" sz="2400" dirty="0"/>
              <a:t> on 19 of the 34 patients. </a:t>
            </a:r>
            <a:endParaRPr lang="en-GB" altLang="en-US" sz="2400" dirty="0" smtClean="0"/>
          </a:p>
          <a:p>
            <a:pPr>
              <a:lnSpc>
                <a:spcPct val="110000"/>
              </a:lnSpc>
            </a:pPr>
            <a:endParaRPr lang="en-GB" altLang="en-US" sz="2400" dirty="0"/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GB" altLang="en-US" sz="2400" dirty="0"/>
              <a:t>In addition 1.6% of the cream remained  in the epidermis 48 hours after application.</a:t>
            </a:r>
          </a:p>
          <a:p>
            <a:endParaRPr lang="en-GB" altLang="en-US" sz="1400" dirty="0"/>
          </a:p>
          <a:p>
            <a:pPr>
              <a:lnSpc>
                <a:spcPct val="120000"/>
              </a:lnSpc>
            </a:pPr>
            <a:r>
              <a:rPr lang="en-GB" altLang="en-US" sz="1600" b="1" dirty="0"/>
              <a:t>Inhibitory effect of Magnesium </a:t>
            </a:r>
            <a:r>
              <a:rPr lang="en-GB" altLang="en-US" sz="1600" b="1" dirty="0" err="1"/>
              <a:t>ascorbyl</a:t>
            </a:r>
            <a:r>
              <a:rPr lang="en-GB" altLang="en-US" sz="1600" b="1" dirty="0"/>
              <a:t> phosphate on </a:t>
            </a:r>
            <a:r>
              <a:rPr lang="en-GB" altLang="en-US" sz="1600" b="1" dirty="0" err="1"/>
              <a:t>Melanogenesis</a:t>
            </a:r>
            <a:r>
              <a:rPr lang="en-GB" altLang="en-US" sz="1600" b="1" dirty="0"/>
              <a:t> in vitro and in vivo. Journal of American Academy of Dermatology.1996 Jan;34(1):29-33.Kameyama </a:t>
            </a:r>
            <a:r>
              <a:rPr lang="en-GB" altLang="en-US" sz="1600" b="1" dirty="0" err="1"/>
              <a:t>K,Sakai</a:t>
            </a:r>
            <a:r>
              <a:rPr lang="en-GB" altLang="en-US" sz="1600" b="1" dirty="0"/>
              <a:t> </a:t>
            </a:r>
            <a:r>
              <a:rPr lang="en-GB" altLang="en-US" sz="1600" b="1" dirty="0" err="1"/>
              <a:t>C,Kondoh</a:t>
            </a:r>
            <a:r>
              <a:rPr lang="en-GB" altLang="en-US" sz="1600" b="1" dirty="0"/>
              <a:t> </a:t>
            </a:r>
            <a:r>
              <a:rPr lang="en-GB" altLang="en-US" sz="1600" b="1" dirty="0" err="1"/>
              <a:t>K,Nishiyama</a:t>
            </a:r>
            <a:r>
              <a:rPr lang="en-GB" altLang="en-US" sz="1600" b="1" dirty="0"/>
              <a:t> </a:t>
            </a:r>
            <a:r>
              <a:rPr lang="en-GB" altLang="en-US" sz="1600" b="1" dirty="0" err="1"/>
              <a:t>S,Tagawa</a:t>
            </a:r>
            <a:r>
              <a:rPr lang="en-GB" altLang="en-US" sz="1600" b="1" dirty="0"/>
              <a:t> </a:t>
            </a:r>
            <a:r>
              <a:rPr lang="en-GB" altLang="en-US" sz="1600" b="1" dirty="0" err="1"/>
              <a:t>M,MurataT,Ohnuma</a:t>
            </a:r>
            <a:r>
              <a:rPr lang="en-GB" altLang="en-US" sz="1600" b="1" dirty="0"/>
              <a:t> </a:t>
            </a:r>
            <a:r>
              <a:rPr lang="en-GB" altLang="en-US" sz="1600" b="1" dirty="0" err="1"/>
              <a:t>T,Quigley</a:t>
            </a:r>
            <a:r>
              <a:rPr lang="en-GB" altLang="en-US" sz="1600" b="1" dirty="0"/>
              <a:t> </a:t>
            </a:r>
            <a:r>
              <a:rPr lang="en-GB" altLang="en-US" sz="1600" b="1" dirty="0" err="1"/>
              <a:t>J,Dorsky</a:t>
            </a:r>
            <a:r>
              <a:rPr lang="en-GB" altLang="en-US" sz="1600" b="1" dirty="0"/>
              <a:t> </a:t>
            </a:r>
            <a:r>
              <a:rPr lang="en-GB" altLang="en-US" sz="1600" b="1" dirty="0" err="1"/>
              <a:t>A,BucksD,Blanock</a:t>
            </a:r>
            <a:r>
              <a:rPr lang="en-GB" altLang="en-US" sz="1600" b="1" dirty="0"/>
              <a:t> </a:t>
            </a:r>
            <a:r>
              <a:rPr lang="en-GB" altLang="en-US" sz="1600" b="1" dirty="0" err="1"/>
              <a:t>K.Det</a:t>
            </a:r>
            <a:r>
              <a:rPr lang="en-GB" altLang="en-US" sz="1600" b="1" dirty="0"/>
              <a:t> of </a:t>
            </a:r>
            <a:r>
              <a:rPr lang="en-GB" altLang="en-US" sz="1600" b="1" dirty="0" err="1"/>
              <a:t>Dermatology,Kitasato</a:t>
            </a:r>
            <a:r>
              <a:rPr lang="en-GB" altLang="en-US" sz="1600" b="1" dirty="0"/>
              <a:t> University School of </a:t>
            </a:r>
            <a:r>
              <a:rPr lang="en-GB" altLang="en-US" sz="1600" b="1" dirty="0" err="1"/>
              <a:t>Medicine,Sagamihara,Japan</a:t>
            </a:r>
            <a:endParaRPr lang="en-GB" altLang="en-US" sz="1600" b="1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/>
          </a:p>
        </p:txBody>
      </p:sp>
      <p:pic>
        <p:nvPicPr>
          <p:cNvPr id="1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0"/>
            <a:ext cx="1521120" cy="108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58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26589" y="1310641"/>
            <a:ext cx="6332426" cy="908810"/>
            <a:chOff x="2743200" y="1219200"/>
            <a:chExt cx="6262190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43200" y="1405452"/>
              <a:ext cx="2724047" cy="5839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Arial Rounded MT Bold" panose="020F0704030504030204" pitchFamily="34" charset="0"/>
                </a:rPr>
                <a:t>Liquorice Extract</a:t>
              </a:r>
              <a:endParaRPr lang="en-US" sz="2400" dirty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81000" y="2410327"/>
            <a:ext cx="863675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altLang="en-US" sz="2400" b="1" dirty="0" err="1"/>
              <a:t>Glabridin</a:t>
            </a:r>
            <a:r>
              <a:rPr lang="en-GB" altLang="en-US" sz="2400" b="1" dirty="0"/>
              <a:t> is a component of Liquorice Extract.</a:t>
            </a:r>
          </a:p>
          <a:p>
            <a:pPr>
              <a:lnSpc>
                <a:spcPct val="110000"/>
              </a:lnSpc>
            </a:pPr>
            <a:r>
              <a:rPr lang="en-GB" altLang="en-US" sz="2400" dirty="0"/>
              <a:t>This study investigated inhibitory effects of </a:t>
            </a:r>
            <a:r>
              <a:rPr lang="en-GB" altLang="en-US" sz="2400" dirty="0" err="1"/>
              <a:t>Glabridin</a:t>
            </a:r>
            <a:r>
              <a:rPr lang="en-GB" altLang="en-US" sz="2400" dirty="0"/>
              <a:t> on </a:t>
            </a:r>
            <a:r>
              <a:rPr lang="en-GB" altLang="en-US" sz="2400" dirty="0" err="1"/>
              <a:t>melanogenesis</a:t>
            </a:r>
            <a:r>
              <a:rPr lang="en-GB" altLang="en-US" sz="2400" dirty="0"/>
              <a:t> and inflammation.</a:t>
            </a:r>
          </a:p>
          <a:p>
            <a:pPr>
              <a:lnSpc>
                <a:spcPct val="80000"/>
              </a:lnSpc>
            </a:pPr>
            <a:r>
              <a:rPr lang="en-GB" altLang="en-US" sz="2400" b="1" dirty="0"/>
              <a:t>The results indicated that </a:t>
            </a:r>
            <a:r>
              <a:rPr lang="en-GB" altLang="en-US" sz="2400" b="1" dirty="0" err="1"/>
              <a:t>Glabridin</a:t>
            </a:r>
            <a:r>
              <a:rPr lang="en-GB" altLang="en-US" sz="2400" b="1" dirty="0" smtClean="0"/>
              <a:t>:</a:t>
            </a:r>
          </a:p>
          <a:p>
            <a:pPr>
              <a:lnSpc>
                <a:spcPct val="80000"/>
              </a:lnSpc>
            </a:pPr>
            <a:endParaRPr lang="en-GB" altLang="en-US" sz="2400" b="1" dirty="0"/>
          </a:p>
          <a:p>
            <a:pPr marL="800100" lvl="1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GB" altLang="en-US" sz="2000" dirty="0"/>
              <a:t>Inhibits </a:t>
            </a:r>
            <a:r>
              <a:rPr lang="en-GB" altLang="en-US" sz="2000" dirty="0" err="1"/>
              <a:t>tyrosinase</a:t>
            </a:r>
            <a:r>
              <a:rPr lang="en-GB" altLang="en-US" sz="2000" dirty="0"/>
              <a:t> activity of melanoma cells at concentrations of 0.1 to 1.0 </a:t>
            </a:r>
            <a:r>
              <a:rPr lang="en-GB" altLang="en-US" sz="2000" dirty="0" err="1"/>
              <a:t>microg</a:t>
            </a:r>
            <a:r>
              <a:rPr lang="en-GB" altLang="en-US" sz="2000" dirty="0"/>
              <a:t>/ml </a:t>
            </a:r>
          </a:p>
          <a:p>
            <a:pPr marL="800100" lvl="1" indent="-3429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GB" altLang="en-US" sz="2000" dirty="0"/>
              <a:t>Decreased specifically the activities of T1 and T3 </a:t>
            </a:r>
            <a:r>
              <a:rPr lang="en-GB" altLang="en-US" sz="2000" dirty="0" err="1"/>
              <a:t>tyrosinase</a:t>
            </a:r>
            <a:r>
              <a:rPr lang="en-GB" altLang="en-US" sz="2000" dirty="0"/>
              <a:t> </a:t>
            </a:r>
            <a:r>
              <a:rPr lang="en-GB" altLang="en-US" sz="2000" dirty="0" err="1"/>
              <a:t>isozymes</a:t>
            </a:r>
            <a:r>
              <a:rPr lang="en-GB" altLang="en-US" sz="2000" dirty="0"/>
              <a:t>.</a:t>
            </a:r>
          </a:p>
          <a:p>
            <a:pPr marL="800100" lvl="1" indent="-3429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GB" altLang="en-US" sz="2000" dirty="0"/>
              <a:t>UVB-induced pigmentation and erythema in the skins were inhibited.</a:t>
            </a:r>
          </a:p>
          <a:p>
            <a:pPr>
              <a:lnSpc>
                <a:spcPct val="120000"/>
              </a:lnSpc>
            </a:pPr>
            <a:endParaRPr lang="en-GB" altLang="en-US" sz="1000" b="1" dirty="0" smtClean="0"/>
          </a:p>
          <a:p>
            <a:pPr>
              <a:lnSpc>
                <a:spcPct val="120000"/>
              </a:lnSpc>
            </a:pPr>
            <a:r>
              <a:rPr lang="en-GB" altLang="en-US" b="1" dirty="0" smtClean="0"/>
              <a:t>The </a:t>
            </a:r>
            <a:r>
              <a:rPr lang="en-GB" altLang="en-US" b="1" dirty="0"/>
              <a:t>inhibitory effect of </a:t>
            </a:r>
            <a:r>
              <a:rPr lang="en-GB" altLang="en-US" b="1" dirty="0" err="1"/>
              <a:t>glabridin</a:t>
            </a:r>
            <a:r>
              <a:rPr lang="en-GB" altLang="en-US" b="1" dirty="0"/>
              <a:t> from </a:t>
            </a:r>
            <a:r>
              <a:rPr lang="en-GB" altLang="en-US" b="1" dirty="0" err="1"/>
              <a:t>licorice</a:t>
            </a:r>
            <a:r>
              <a:rPr lang="en-GB" altLang="en-US" b="1" dirty="0"/>
              <a:t> extracts on </a:t>
            </a:r>
            <a:r>
              <a:rPr lang="en-GB" altLang="en-US" b="1" dirty="0" err="1"/>
              <a:t>melanogenesis</a:t>
            </a:r>
            <a:r>
              <a:rPr lang="en-GB" altLang="en-US" b="1" dirty="0"/>
              <a:t> and </a:t>
            </a:r>
            <a:r>
              <a:rPr lang="en-GB" altLang="en-US" b="1" dirty="0" err="1" smtClean="0"/>
              <a:t>inflammation.Pigment</a:t>
            </a:r>
            <a:r>
              <a:rPr lang="en-GB" altLang="en-US" b="1" dirty="0" smtClean="0"/>
              <a:t> </a:t>
            </a:r>
            <a:r>
              <a:rPr lang="en-GB" altLang="en-US" b="1" dirty="0"/>
              <a:t>Cell Res. 1998 Dec;11(6) 355-61, Yokota T, </a:t>
            </a:r>
            <a:r>
              <a:rPr lang="en-GB" altLang="en-US" b="1" dirty="0" err="1"/>
              <a:t>Nishio</a:t>
            </a:r>
            <a:r>
              <a:rPr lang="en-GB" altLang="en-US" b="1" dirty="0"/>
              <a:t> H, Kubota Y, </a:t>
            </a:r>
            <a:r>
              <a:rPr lang="en-GB" altLang="en-US" b="1" dirty="0" err="1"/>
              <a:t>Mizoguchi</a:t>
            </a:r>
            <a:r>
              <a:rPr lang="en-GB" altLang="en-US" b="1" dirty="0"/>
              <a:t> </a:t>
            </a:r>
            <a:r>
              <a:rPr lang="en-GB" altLang="en-US" b="1" dirty="0" err="1"/>
              <a:t>M.Basic</a:t>
            </a:r>
            <a:r>
              <a:rPr lang="en-GB" altLang="en-US" b="1" dirty="0"/>
              <a:t> Research Laboratory, </a:t>
            </a:r>
            <a:r>
              <a:rPr lang="en-GB" altLang="en-US" b="1" dirty="0" err="1"/>
              <a:t>Kanebo</a:t>
            </a:r>
            <a:r>
              <a:rPr lang="en-GB" altLang="en-US" b="1" dirty="0"/>
              <a:t>, LTD, </a:t>
            </a:r>
            <a:r>
              <a:rPr lang="en-GB" altLang="en-US" b="1" dirty="0" err="1"/>
              <a:t>Odawara</a:t>
            </a:r>
            <a:r>
              <a:rPr lang="en-GB" altLang="en-US" b="1" dirty="0"/>
              <a:t>, Kanagawa, Japan.</a:t>
            </a:r>
          </a:p>
          <a:p>
            <a:pPr>
              <a:lnSpc>
                <a:spcPct val="80000"/>
              </a:lnSpc>
            </a:pPr>
            <a:endParaRPr lang="en-US" altLang="en-US" sz="6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189" y="1340354"/>
            <a:ext cx="3562811" cy="892673"/>
          </a:xfrm>
          <a:prstGeom prst="rect">
            <a:avLst/>
          </a:prstGeom>
        </p:spPr>
      </p:pic>
      <p:pic>
        <p:nvPicPr>
          <p:cNvPr id="1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0"/>
            <a:ext cx="1521120" cy="108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813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11574" y="1219200"/>
            <a:ext cx="6332426" cy="968399"/>
            <a:chOff x="2743200" y="1340642"/>
            <a:chExt cx="6262190" cy="1224903"/>
          </a:xfrm>
        </p:grpSpPr>
        <p:sp>
          <p:nvSpPr>
            <p:cNvPr id="24" name="Rectangle 23"/>
            <p:cNvSpPr/>
            <p:nvPr/>
          </p:nvSpPr>
          <p:spPr>
            <a:xfrm>
              <a:off x="3783599" y="1364886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340642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37510" y="1358718"/>
              <a:ext cx="3815379" cy="1206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Arial Rounded MT Bold" panose="020F0704030504030204" pitchFamily="34" charset="0"/>
                </a:rPr>
                <a:t> </a:t>
              </a:r>
              <a:r>
                <a:rPr lang="en-US" altLang="en-US" sz="3200" dirty="0" err="1">
                  <a:latin typeface="Arial Rounded MT Bold" panose="020F0704030504030204" pitchFamily="34" charset="0"/>
                </a:rPr>
                <a:t>Lightenex</a:t>
              </a:r>
              <a:r>
                <a:rPr lang="en-US" altLang="en-US" sz="3200" dirty="0">
                  <a:latin typeface="Arial Rounded MT Bold" panose="020F0704030504030204" pitchFamily="34" charset="0"/>
                </a:rPr>
                <a:t>® Bright</a:t>
              </a:r>
              <a:endParaRPr lang="en-US" sz="3200" dirty="0">
                <a:latin typeface="Arial Rounded MT Bold" pitchFamily="34" charset="0"/>
              </a:endParaRPr>
            </a:p>
            <a:p>
              <a:endParaRPr lang="en-US" sz="2400" dirty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81000" y="2040410"/>
            <a:ext cx="8636758" cy="544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en-US" sz="2400" dirty="0" smtClean="0"/>
              <a:t>In an Independent study of 50 volunteers with woods lamp positive (Epidermal only) hyperpigmentation between the ages of 32-66,</a:t>
            </a:r>
          </a:p>
          <a:p>
            <a:pPr>
              <a:lnSpc>
                <a:spcPct val="130000"/>
              </a:lnSpc>
            </a:pPr>
            <a:r>
              <a:rPr lang="en-GB" altLang="en-US" sz="2400" dirty="0" err="1" smtClean="0"/>
              <a:t>Lightenex</a:t>
            </a:r>
            <a:r>
              <a:rPr lang="en-US" altLang="en-US" sz="2400" dirty="0" smtClean="0"/>
              <a:t>®</a:t>
            </a:r>
            <a:r>
              <a:rPr lang="en-GB" altLang="en-US" sz="2400" dirty="0" smtClean="0"/>
              <a:t> Bright was  applied twice daily for period of 8 weeks. This test was conducted on face &amp; torso (</a:t>
            </a:r>
            <a:r>
              <a:rPr lang="en-GB" altLang="en-US" sz="2400" dirty="0" err="1" smtClean="0"/>
              <a:t>decollagete</a:t>
            </a:r>
            <a:r>
              <a:rPr lang="en-GB" altLang="en-US" sz="2400" dirty="0" smtClean="0"/>
              <a:t>) skin.</a:t>
            </a:r>
          </a:p>
          <a:p>
            <a:r>
              <a:rPr lang="en-GB" altLang="en-US" sz="2400" b="1" dirty="0" smtClean="0"/>
              <a:t>The tests showed: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altLang="en-US" sz="2000" dirty="0" smtClean="0"/>
              <a:t>Absence of redness or peeling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altLang="en-US" sz="2000" dirty="0" smtClean="0"/>
              <a:t>Was well absorbed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GB" altLang="en-US" sz="2000" dirty="0" smtClean="0"/>
              <a:t>68% of volunteers felt a SIGNIFICANT improvement whereas 32%felt average improvement in hyper-pigmentation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altLang="en-US" sz="2000" dirty="0" smtClean="0"/>
              <a:t>Average measurable reduction of melanin of 40% (</a:t>
            </a:r>
            <a:r>
              <a:rPr lang="en-GB" altLang="en-US" sz="2000" dirty="0" err="1" smtClean="0"/>
              <a:t>Mexameter</a:t>
            </a:r>
            <a:r>
              <a:rPr lang="en-GB" altLang="en-US" sz="2000" dirty="0" smtClean="0"/>
              <a:t> 18)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GB" altLang="en-US" sz="2000" dirty="0" smtClean="0"/>
              <a:t>56</a:t>
            </a:r>
            <a:r>
              <a:rPr lang="en-GB" altLang="en-US" sz="2000" dirty="0"/>
              <a:t>% of volunteers felt the product was VERY GOOD.24% (12) felt it was the same as the ones </a:t>
            </a:r>
            <a:r>
              <a:rPr lang="en-GB" altLang="en-US" sz="2000" dirty="0" err="1"/>
              <a:t>upto</a:t>
            </a:r>
            <a:r>
              <a:rPr lang="en-GB" altLang="en-US" sz="2000" dirty="0"/>
              <a:t> now.8 (16%) felt it was GOOD and 2 felt no change.</a:t>
            </a:r>
            <a:endParaRPr lang="en-GB" altLang="en-US" sz="2000" b="1" dirty="0"/>
          </a:p>
          <a:p>
            <a:pPr>
              <a:lnSpc>
                <a:spcPct val="80000"/>
              </a:lnSpc>
            </a:pPr>
            <a:endParaRPr lang="en-US" altLang="en-US" sz="6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/>
          </a:p>
        </p:txBody>
      </p:sp>
      <p:pic>
        <p:nvPicPr>
          <p:cNvPr id="1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0"/>
            <a:ext cx="1521120" cy="108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79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1" y="0"/>
            <a:ext cx="1752599" cy="1676400"/>
            <a:chOff x="0" y="0"/>
            <a:chExt cx="2381795" cy="2103122"/>
          </a:xfrm>
        </p:grpSpPr>
        <p:sp>
          <p:nvSpPr>
            <p:cNvPr id="12" name="Round Diagonal Corner Rectangle 11"/>
            <p:cNvSpPr/>
            <p:nvPr/>
          </p:nvSpPr>
          <p:spPr>
            <a:xfrm rot="16200000">
              <a:off x="76200" y="-76200"/>
              <a:ext cx="1066800" cy="1219200"/>
            </a:xfrm>
            <a:prstGeom prst="round2DiagRect">
              <a:avLst>
                <a:gd name="adj1" fmla="val 42381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 Diagonal Corner Rectangle 12"/>
            <p:cNvSpPr/>
            <p:nvPr/>
          </p:nvSpPr>
          <p:spPr>
            <a:xfrm rot="16200000">
              <a:off x="1371600" y="335280"/>
              <a:ext cx="274320" cy="274320"/>
            </a:xfrm>
            <a:prstGeom prst="round2DiagRect">
              <a:avLst>
                <a:gd name="adj1" fmla="val 42381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 Diagonal Corner Rectangle 13"/>
            <p:cNvSpPr/>
            <p:nvPr/>
          </p:nvSpPr>
          <p:spPr>
            <a:xfrm rot="16200000">
              <a:off x="1473926" y="762001"/>
              <a:ext cx="457200" cy="457200"/>
            </a:xfrm>
            <a:prstGeom prst="round2DiagRect">
              <a:avLst>
                <a:gd name="adj1" fmla="val 42381"/>
                <a:gd name="adj2" fmla="val 0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 Diagonal Corner Rectangle 14"/>
            <p:cNvSpPr/>
            <p:nvPr/>
          </p:nvSpPr>
          <p:spPr>
            <a:xfrm rot="16200000">
              <a:off x="966652" y="1310642"/>
              <a:ext cx="548640" cy="548640"/>
            </a:xfrm>
            <a:prstGeom prst="round2DiagRect">
              <a:avLst>
                <a:gd name="adj1" fmla="val 42381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Diagonal Corner Rectangle 15"/>
            <p:cNvSpPr/>
            <p:nvPr/>
          </p:nvSpPr>
          <p:spPr>
            <a:xfrm rot="16200000">
              <a:off x="487680" y="1225732"/>
              <a:ext cx="274320" cy="274320"/>
            </a:xfrm>
            <a:prstGeom prst="round2DiagRect">
              <a:avLst>
                <a:gd name="adj1" fmla="val 42381"/>
                <a:gd name="adj2" fmla="val 0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 Diagonal Corner Rectangle 16"/>
            <p:cNvSpPr/>
            <p:nvPr/>
          </p:nvSpPr>
          <p:spPr>
            <a:xfrm rot="16200000">
              <a:off x="1741715" y="1463042"/>
              <a:ext cx="640080" cy="640080"/>
            </a:xfrm>
            <a:prstGeom prst="round2DiagRect">
              <a:avLst>
                <a:gd name="adj1" fmla="val 42381"/>
                <a:gd name="adj2" fmla="val 0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9"/>
          <p:cNvGrpSpPr/>
          <p:nvPr/>
        </p:nvGrpSpPr>
        <p:grpSpPr>
          <a:xfrm>
            <a:off x="0" y="0"/>
            <a:ext cx="9144000" cy="2209800"/>
            <a:chOff x="0" y="0"/>
            <a:chExt cx="9144000" cy="2209800"/>
          </a:xfrm>
        </p:grpSpPr>
        <p:sp>
          <p:nvSpPr>
            <p:cNvPr id="19" name="Freeform 5"/>
            <p:cNvSpPr>
              <a:spLocks/>
            </p:cNvSpPr>
            <p:nvPr/>
          </p:nvSpPr>
          <p:spPr bwMode="auto">
            <a:xfrm rot="5400000">
              <a:off x="228600" y="-228600"/>
              <a:ext cx="2209800" cy="2667000"/>
            </a:xfrm>
            <a:custGeom>
              <a:avLst/>
              <a:gdLst>
                <a:gd name="T0" fmla="*/ 698 w 1116"/>
                <a:gd name="T1" fmla="*/ 0 h 1117"/>
                <a:gd name="T2" fmla="*/ 0 w 1116"/>
                <a:gd name="T3" fmla="*/ 0 h 1117"/>
                <a:gd name="T4" fmla="*/ 0 w 1116"/>
                <a:gd name="T5" fmla="*/ 1117 h 1117"/>
                <a:gd name="T6" fmla="*/ 1116 w 1116"/>
                <a:gd name="T7" fmla="*/ 1117 h 1117"/>
                <a:gd name="T8" fmla="*/ 1116 w 1116"/>
                <a:gd name="T9" fmla="*/ 420 h 1117"/>
                <a:gd name="T10" fmla="*/ 698 w 1116"/>
                <a:gd name="T11" fmla="*/ 0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6" h="1117">
                  <a:moveTo>
                    <a:pt x="69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17"/>
                    <a:pt x="0" y="1117"/>
                    <a:pt x="0" y="1117"/>
                  </a:cubicBezTo>
                  <a:cubicBezTo>
                    <a:pt x="1116" y="1117"/>
                    <a:pt x="1116" y="1117"/>
                    <a:pt x="1116" y="1117"/>
                  </a:cubicBezTo>
                  <a:cubicBezTo>
                    <a:pt x="1116" y="420"/>
                    <a:pt x="1116" y="420"/>
                    <a:pt x="1116" y="420"/>
                  </a:cubicBezTo>
                  <a:cubicBezTo>
                    <a:pt x="1116" y="187"/>
                    <a:pt x="929" y="0"/>
                    <a:pt x="698" y="0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30000"/>
              </a:schemeClr>
            </a:solidFill>
            <a:ln>
              <a:noFill/>
            </a:ln>
            <a:effectLst/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90800" y="0"/>
              <a:ext cx="6553200" cy="1295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3276600" y="1270337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6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aleway" panose="020B0003030101060003" pitchFamily="34" charset="0"/>
              </a:rPr>
              <a:t>                Conclusion </a:t>
            </a:r>
            <a:endParaRPr lang="en-US" sz="6000" dirty="0">
              <a:solidFill>
                <a:schemeClr val="tx1">
                  <a:lumMod val="50000"/>
                  <a:lumOff val="50000"/>
                </a:schemeClr>
              </a:solidFill>
              <a:latin typeface="Raleway" panose="020B0003030101060003" pitchFamily="34" charset="0"/>
            </a:endParaRPr>
          </a:p>
        </p:txBody>
      </p:sp>
      <p:cxnSp>
        <p:nvCxnSpPr>
          <p:cNvPr id="193" name="Straight Connector 192"/>
          <p:cNvCxnSpPr/>
          <p:nvPr/>
        </p:nvCxnSpPr>
        <p:spPr>
          <a:xfrm>
            <a:off x="1664189" y="2196737"/>
            <a:ext cx="747981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00"/>
          <p:cNvGrpSpPr/>
          <p:nvPr/>
        </p:nvGrpSpPr>
        <p:grpSpPr>
          <a:xfrm>
            <a:off x="6581836" y="5321315"/>
            <a:ext cx="367904" cy="369094"/>
            <a:chOff x="1588" y="3175"/>
            <a:chExt cx="490538" cy="492125"/>
          </a:xfrm>
          <a:solidFill>
            <a:schemeClr val="bg1"/>
          </a:solidFill>
        </p:grpSpPr>
        <p:sp>
          <p:nvSpPr>
            <p:cNvPr id="202" name="Freeform 5"/>
            <p:cNvSpPr>
              <a:spLocks noEditPoints="1"/>
            </p:cNvSpPr>
            <p:nvPr/>
          </p:nvSpPr>
          <p:spPr bwMode="auto">
            <a:xfrm>
              <a:off x="1588" y="3175"/>
              <a:ext cx="490538" cy="492125"/>
            </a:xfrm>
            <a:custGeom>
              <a:avLst/>
              <a:gdLst>
                <a:gd name="T0" fmla="*/ 80 w 128"/>
                <a:gd name="T1" fmla="*/ 0 h 128"/>
                <a:gd name="T2" fmla="*/ 32 w 128"/>
                <a:gd name="T3" fmla="*/ 48 h 128"/>
                <a:gd name="T4" fmla="*/ 38 w 128"/>
                <a:gd name="T5" fmla="*/ 70 h 128"/>
                <a:gd name="T6" fmla="*/ 4 w 128"/>
                <a:gd name="T7" fmla="*/ 104 h 128"/>
                <a:gd name="T8" fmla="*/ 4 w 128"/>
                <a:gd name="T9" fmla="*/ 104 h 128"/>
                <a:gd name="T10" fmla="*/ 0 w 128"/>
                <a:gd name="T11" fmla="*/ 114 h 128"/>
                <a:gd name="T12" fmla="*/ 14 w 128"/>
                <a:gd name="T13" fmla="*/ 128 h 128"/>
                <a:gd name="T14" fmla="*/ 24 w 128"/>
                <a:gd name="T15" fmla="*/ 124 h 128"/>
                <a:gd name="T16" fmla="*/ 24 w 128"/>
                <a:gd name="T17" fmla="*/ 124 h 128"/>
                <a:gd name="T18" fmla="*/ 58 w 128"/>
                <a:gd name="T19" fmla="*/ 90 h 128"/>
                <a:gd name="T20" fmla="*/ 80 w 128"/>
                <a:gd name="T21" fmla="*/ 96 h 128"/>
                <a:gd name="T22" fmla="*/ 128 w 128"/>
                <a:gd name="T23" fmla="*/ 48 h 128"/>
                <a:gd name="T24" fmla="*/ 80 w 128"/>
                <a:gd name="T25" fmla="*/ 0 h 128"/>
                <a:gd name="T26" fmla="*/ 19 w 128"/>
                <a:gd name="T27" fmla="*/ 119 h 128"/>
                <a:gd name="T28" fmla="*/ 14 w 128"/>
                <a:gd name="T29" fmla="*/ 121 h 128"/>
                <a:gd name="T30" fmla="*/ 7 w 128"/>
                <a:gd name="T31" fmla="*/ 114 h 128"/>
                <a:gd name="T32" fmla="*/ 9 w 128"/>
                <a:gd name="T33" fmla="*/ 109 h 128"/>
                <a:gd name="T34" fmla="*/ 9 w 128"/>
                <a:gd name="T35" fmla="*/ 109 h 128"/>
                <a:gd name="T36" fmla="*/ 41 w 128"/>
                <a:gd name="T37" fmla="*/ 77 h 128"/>
                <a:gd name="T38" fmla="*/ 51 w 128"/>
                <a:gd name="T39" fmla="*/ 87 h 128"/>
                <a:gd name="T40" fmla="*/ 19 w 128"/>
                <a:gd name="T41" fmla="*/ 119 h 128"/>
                <a:gd name="T42" fmla="*/ 80 w 128"/>
                <a:gd name="T43" fmla="*/ 88 h 128"/>
                <a:gd name="T44" fmla="*/ 40 w 128"/>
                <a:gd name="T45" fmla="*/ 48 h 128"/>
                <a:gd name="T46" fmla="*/ 80 w 128"/>
                <a:gd name="T47" fmla="*/ 8 h 128"/>
                <a:gd name="T48" fmla="*/ 120 w 128"/>
                <a:gd name="T49" fmla="*/ 48 h 128"/>
                <a:gd name="T50" fmla="*/ 80 w 128"/>
                <a:gd name="T51" fmla="*/ 8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" h="128">
                  <a:moveTo>
                    <a:pt x="80" y="0"/>
                  </a:moveTo>
                  <a:cubicBezTo>
                    <a:pt x="53" y="0"/>
                    <a:pt x="32" y="21"/>
                    <a:pt x="32" y="48"/>
                  </a:cubicBezTo>
                  <a:cubicBezTo>
                    <a:pt x="32" y="56"/>
                    <a:pt x="34" y="64"/>
                    <a:pt x="38" y="70"/>
                  </a:cubicBezTo>
                  <a:cubicBezTo>
                    <a:pt x="4" y="104"/>
                    <a:pt x="4" y="104"/>
                    <a:pt x="4" y="104"/>
                  </a:cubicBezTo>
                  <a:cubicBezTo>
                    <a:pt x="4" y="104"/>
                    <a:pt x="4" y="104"/>
                    <a:pt x="4" y="104"/>
                  </a:cubicBezTo>
                  <a:cubicBezTo>
                    <a:pt x="2" y="106"/>
                    <a:pt x="0" y="110"/>
                    <a:pt x="0" y="114"/>
                  </a:cubicBezTo>
                  <a:cubicBezTo>
                    <a:pt x="0" y="122"/>
                    <a:pt x="6" y="128"/>
                    <a:pt x="14" y="128"/>
                  </a:cubicBezTo>
                  <a:cubicBezTo>
                    <a:pt x="18" y="128"/>
                    <a:pt x="22" y="126"/>
                    <a:pt x="24" y="124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64" y="94"/>
                    <a:pt x="72" y="96"/>
                    <a:pt x="80" y="96"/>
                  </a:cubicBezTo>
                  <a:cubicBezTo>
                    <a:pt x="107" y="96"/>
                    <a:pt x="128" y="75"/>
                    <a:pt x="128" y="48"/>
                  </a:cubicBezTo>
                  <a:cubicBezTo>
                    <a:pt x="128" y="21"/>
                    <a:pt x="107" y="0"/>
                    <a:pt x="80" y="0"/>
                  </a:cubicBezTo>
                  <a:close/>
                  <a:moveTo>
                    <a:pt x="19" y="119"/>
                  </a:moveTo>
                  <a:cubicBezTo>
                    <a:pt x="18" y="120"/>
                    <a:pt x="16" y="121"/>
                    <a:pt x="14" y="121"/>
                  </a:cubicBezTo>
                  <a:cubicBezTo>
                    <a:pt x="10" y="121"/>
                    <a:pt x="7" y="118"/>
                    <a:pt x="7" y="114"/>
                  </a:cubicBezTo>
                  <a:cubicBezTo>
                    <a:pt x="7" y="112"/>
                    <a:pt x="8" y="110"/>
                    <a:pt x="9" y="109"/>
                  </a:cubicBezTo>
                  <a:cubicBezTo>
                    <a:pt x="9" y="109"/>
                    <a:pt x="9" y="109"/>
                    <a:pt x="9" y="109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4" y="80"/>
                    <a:pt x="48" y="84"/>
                    <a:pt x="51" y="87"/>
                  </a:cubicBezTo>
                  <a:lnTo>
                    <a:pt x="19" y="119"/>
                  </a:lnTo>
                  <a:close/>
                  <a:moveTo>
                    <a:pt x="80" y="88"/>
                  </a:moveTo>
                  <a:cubicBezTo>
                    <a:pt x="58" y="88"/>
                    <a:pt x="40" y="70"/>
                    <a:pt x="40" y="48"/>
                  </a:cubicBezTo>
                  <a:cubicBezTo>
                    <a:pt x="40" y="26"/>
                    <a:pt x="58" y="8"/>
                    <a:pt x="80" y="8"/>
                  </a:cubicBezTo>
                  <a:cubicBezTo>
                    <a:pt x="102" y="8"/>
                    <a:pt x="120" y="26"/>
                    <a:pt x="120" y="48"/>
                  </a:cubicBezTo>
                  <a:cubicBezTo>
                    <a:pt x="120" y="70"/>
                    <a:pt x="102" y="88"/>
                    <a:pt x="80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203" name="Freeform 6"/>
            <p:cNvSpPr>
              <a:spLocks/>
            </p:cNvSpPr>
            <p:nvPr/>
          </p:nvSpPr>
          <p:spPr bwMode="auto">
            <a:xfrm>
              <a:off x="201613" y="80963"/>
              <a:ext cx="114300" cy="114300"/>
            </a:xfrm>
            <a:custGeom>
              <a:avLst/>
              <a:gdLst>
                <a:gd name="T0" fmla="*/ 28 w 30"/>
                <a:gd name="T1" fmla="*/ 0 h 30"/>
                <a:gd name="T2" fmla="*/ 0 w 30"/>
                <a:gd name="T3" fmla="*/ 28 h 30"/>
                <a:gd name="T4" fmla="*/ 2 w 30"/>
                <a:gd name="T5" fmla="*/ 30 h 30"/>
                <a:gd name="T6" fmla="*/ 4 w 30"/>
                <a:gd name="T7" fmla="*/ 28 h 30"/>
                <a:gd name="T8" fmla="*/ 28 w 30"/>
                <a:gd name="T9" fmla="*/ 4 h 30"/>
                <a:gd name="T10" fmla="*/ 30 w 30"/>
                <a:gd name="T11" fmla="*/ 2 h 30"/>
                <a:gd name="T12" fmla="*/ 28 w 30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30"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29"/>
                    <a:pt x="1" y="30"/>
                    <a:pt x="2" y="30"/>
                  </a:cubicBezTo>
                  <a:cubicBezTo>
                    <a:pt x="3" y="30"/>
                    <a:pt x="4" y="29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cubicBezTo>
                    <a:pt x="29" y="4"/>
                    <a:pt x="30" y="3"/>
                    <a:pt x="30" y="2"/>
                  </a:cubicBezTo>
                  <a:cubicBezTo>
                    <a:pt x="30" y="1"/>
                    <a:pt x="29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</p:grpSp>
      <p:sp>
        <p:nvSpPr>
          <p:cNvPr id="204" name="Freeform 10"/>
          <p:cNvSpPr>
            <a:spLocks noEditPoints="1"/>
          </p:cNvSpPr>
          <p:nvPr/>
        </p:nvSpPr>
        <p:spPr bwMode="auto">
          <a:xfrm>
            <a:off x="7104062" y="6110288"/>
            <a:ext cx="369888" cy="366712"/>
          </a:xfrm>
          <a:custGeom>
            <a:avLst/>
            <a:gdLst>
              <a:gd name="T0" fmla="*/ 126 w 128"/>
              <a:gd name="T1" fmla="*/ 1 h 128"/>
              <a:gd name="T2" fmla="*/ 124 w 128"/>
              <a:gd name="T3" fmla="*/ 0 h 128"/>
              <a:gd name="T4" fmla="*/ 122 w 128"/>
              <a:gd name="T5" fmla="*/ 1 h 128"/>
              <a:gd name="T6" fmla="*/ 2 w 128"/>
              <a:gd name="T7" fmla="*/ 81 h 128"/>
              <a:gd name="T8" fmla="*/ 0 w 128"/>
              <a:gd name="T9" fmla="*/ 84 h 128"/>
              <a:gd name="T10" fmla="*/ 3 w 128"/>
              <a:gd name="T11" fmla="*/ 88 h 128"/>
              <a:gd name="T12" fmla="*/ 34 w 128"/>
              <a:gd name="T13" fmla="*/ 100 h 128"/>
              <a:gd name="T14" fmla="*/ 49 w 128"/>
              <a:gd name="T15" fmla="*/ 126 h 128"/>
              <a:gd name="T16" fmla="*/ 52 w 128"/>
              <a:gd name="T17" fmla="*/ 128 h 128"/>
              <a:gd name="T18" fmla="*/ 52 w 128"/>
              <a:gd name="T19" fmla="*/ 128 h 128"/>
              <a:gd name="T20" fmla="*/ 55 w 128"/>
              <a:gd name="T21" fmla="*/ 126 h 128"/>
              <a:gd name="T22" fmla="*/ 64 w 128"/>
              <a:gd name="T23" fmla="*/ 112 h 128"/>
              <a:gd name="T24" fmla="*/ 103 w 128"/>
              <a:gd name="T25" fmla="*/ 128 h 128"/>
              <a:gd name="T26" fmla="*/ 104 w 128"/>
              <a:gd name="T27" fmla="*/ 128 h 128"/>
              <a:gd name="T28" fmla="*/ 106 w 128"/>
              <a:gd name="T29" fmla="*/ 127 h 128"/>
              <a:gd name="T30" fmla="*/ 108 w 128"/>
              <a:gd name="T31" fmla="*/ 125 h 128"/>
              <a:gd name="T32" fmla="*/ 128 w 128"/>
              <a:gd name="T33" fmla="*/ 5 h 128"/>
              <a:gd name="T34" fmla="*/ 126 w 128"/>
              <a:gd name="T35" fmla="*/ 1 h 128"/>
              <a:gd name="T36" fmla="*/ 13 w 128"/>
              <a:gd name="T37" fmla="*/ 83 h 128"/>
              <a:gd name="T38" fmla="*/ 105 w 128"/>
              <a:gd name="T39" fmla="*/ 21 h 128"/>
              <a:gd name="T40" fmla="*/ 38 w 128"/>
              <a:gd name="T41" fmla="*/ 93 h 128"/>
              <a:gd name="T42" fmla="*/ 37 w 128"/>
              <a:gd name="T43" fmla="*/ 93 h 128"/>
              <a:gd name="T44" fmla="*/ 13 w 128"/>
              <a:gd name="T45" fmla="*/ 83 h 128"/>
              <a:gd name="T46" fmla="*/ 41 w 128"/>
              <a:gd name="T47" fmla="*/ 96 h 128"/>
              <a:gd name="T48" fmla="*/ 41 w 128"/>
              <a:gd name="T49" fmla="*/ 96 h 128"/>
              <a:gd name="T50" fmla="*/ 117 w 128"/>
              <a:gd name="T51" fmla="*/ 15 h 128"/>
              <a:gd name="T52" fmla="*/ 52 w 128"/>
              <a:gd name="T53" fmla="*/ 116 h 128"/>
              <a:gd name="T54" fmla="*/ 41 w 128"/>
              <a:gd name="T55" fmla="*/ 96 h 128"/>
              <a:gd name="T56" fmla="*/ 101 w 128"/>
              <a:gd name="T57" fmla="*/ 118 h 128"/>
              <a:gd name="T58" fmla="*/ 67 w 128"/>
              <a:gd name="T59" fmla="*/ 105 h 128"/>
              <a:gd name="T60" fmla="*/ 64 w 128"/>
              <a:gd name="T61" fmla="*/ 104 h 128"/>
              <a:gd name="T62" fmla="*/ 117 w 128"/>
              <a:gd name="T63" fmla="*/ 23 h 128"/>
              <a:gd name="T64" fmla="*/ 101 w 128"/>
              <a:gd name="T65" fmla="*/ 11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8" h="128">
                <a:moveTo>
                  <a:pt x="126" y="1"/>
                </a:moveTo>
                <a:cubicBezTo>
                  <a:pt x="126" y="0"/>
                  <a:pt x="125" y="0"/>
                  <a:pt x="124" y="0"/>
                </a:cubicBezTo>
                <a:cubicBezTo>
                  <a:pt x="123" y="0"/>
                  <a:pt x="122" y="0"/>
                  <a:pt x="122" y="1"/>
                </a:cubicBezTo>
                <a:cubicBezTo>
                  <a:pt x="2" y="81"/>
                  <a:pt x="2" y="81"/>
                  <a:pt x="2" y="81"/>
                </a:cubicBezTo>
                <a:cubicBezTo>
                  <a:pt x="1" y="81"/>
                  <a:pt x="0" y="83"/>
                  <a:pt x="0" y="84"/>
                </a:cubicBezTo>
                <a:cubicBezTo>
                  <a:pt x="0" y="86"/>
                  <a:pt x="1" y="87"/>
                  <a:pt x="3" y="88"/>
                </a:cubicBezTo>
                <a:cubicBezTo>
                  <a:pt x="34" y="100"/>
                  <a:pt x="34" y="100"/>
                  <a:pt x="34" y="100"/>
                </a:cubicBezTo>
                <a:cubicBezTo>
                  <a:pt x="49" y="126"/>
                  <a:pt x="49" y="126"/>
                  <a:pt x="49" y="126"/>
                </a:cubicBezTo>
                <a:cubicBezTo>
                  <a:pt x="49" y="127"/>
                  <a:pt x="51" y="128"/>
                  <a:pt x="52" y="128"/>
                </a:cubicBezTo>
                <a:cubicBezTo>
                  <a:pt x="52" y="128"/>
                  <a:pt x="52" y="128"/>
                  <a:pt x="52" y="128"/>
                </a:cubicBezTo>
                <a:cubicBezTo>
                  <a:pt x="53" y="128"/>
                  <a:pt x="55" y="127"/>
                  <a:pt x="55" y="126"/>
                </a:cubicBezTo>
                <a:cubicBezTo>
                  <a:pt x="64" y="112"/>
                  <a:pt x="64" y="112"/>
                  <a:pt x="64" y="112"/>
                </a:cubicBezTo>
                <a:cubicBezTo>
                  <a:pt x="103" y="128"/>
                  <a:pt x="103" y="128"/>
                  <a:pt x="103" y="128"/>
                </a:cubicBezTo>
                <a:cubicBezTo>
                  <a:pt x="103" y="128"/>
                  <a:pt x="103" y="128"/>
                  <a:pt x="104" y="128"/>
                </a:cubicBezTo>
                <a:cubicBezTo>
                  <a:pt x="105" y="128"/>
                  <a:pt x="105" y="128"/>
                  <a:pt x="106" y="127"/>
                </a:cubicBezTo>
                <a:cubicBezTo>
                  <a:pt x="107" y="127"/>
                  <a:pt x="108" y="126"/>
                  <a:pt x="108" y="125"/>
                </a:cubicBezTo>
                <a:cubicBezTo>
                  <a:pt x="128" y="5"/>
                  <a:pt x="128" y="5"/>
                  <a:pt x="128" y="5"/>
                </a:cubicBezTo>
                <a:cubicBezTo>
                  <a:pt x="128" y="3"/>
                  <a:pt x="128" y="2"/>
                  <a:pt x="126" y="1"/>
                </a:cubicBezTo>
                <a:close/>
                <a:moveTo>
                  <a:pt x="13" y="83"/>
                </a:moveTo>
                <a:cubicBezTo>
                  <a:pt x="105" y="21"/>
                  <a:pt x="105" y="21"/>
                  <a:pt x="105" y="21"/>
                </a:cubicBezTo>
                <a:cubicBezTo>
                  <a:pt x="38" y="93"/>
                  <a:pt x="38" y="93"/>
                  <a:pt x="38" y="93"/>
                </a:cubicBezTo>
                <a:cubicBezTo>
                  <a:pt x="37" y="93"/>
                  <a:pt x="37" y="93"/>
                  <a:pt x="37" y="93"/>
                </a:cubicBezTo>
                <a:lnTo>
                  <a:pt x="13" y="83"/>
                </a:lnTo>
                <a:close/>
                <a:moveTo>
                  <a:pt x="41" y="96"/>
                </a:moveTo>
                <a:cubicBezTo>
                  <a:pt x="41" y="96"/>
                  <a:pt x="41" y="96"/>
                  <a:pt x="41" y="96"/>
                </a:cubicBezTo>
                <a:cubicBezTo>
                  <a:pt x="117" y="15"/>
                  <a:pt x="117" y="15"/>
                  <a:pt x="117" y="15"/>
                </a:cubicBezTo>
                <a:cubicBezTo>
                  <a:pt x="52" y="116"/>
                  <a:pt x="52" y="116"/>
                  <a:pt x="52" y="116"/>
                </a:cubicBezTo>
                <a:lnTo>
                  <a:pt x="41" y="96"/>
                </a:lnTo>
                <a:close/>
                <a:moveTo>
                  <a:pt x="101" y="118"/>
                </a:moveTo>
                <a:cubicBezTo>
                  <a:pt x="67" y="105"/>
                  <a:pt x="67" y="105"/>
                  <a:pt x="67" y="105"/>
                </a:cubicBezTo>
                <a:cubicBezTo>
                  <a:pt x="66" y="104"/>
                  <a:pt x="65" y="104"/>
                  <a:pt x="64" y="104"/>
                </a:cubicBezTo>
                <a:cubicBezTo>
                  <a:pt x="117" y="23"/>
                  <a:pt x="117" y="23"/>
                  <a:pt x="117" y="23"/>
                </a:cubicBezTo>
                <a:lnTo>
                  <a:pt x="101" y="1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</a:endParaRPr>
          </a:p>
        </p:txBody>
      </p:sp>
      <p:sp>
        <p:nvSpPr>
          <p:cNvPr id="205" name="Freeform 14"/>
          <p:cNvSpPr>
            <a:spLocks noEditPoints="1"/>
          </p:cNvSpPr>
          <p:nvPr/>
        </p:nvSpPr>
        <p:spPr bwMode="auto">
          <a:xfrm>
            <a:off x="7667625" y="5294313"/>
            <a:ext cx="374650" cy="357187"/>
          </a:xfrm>
          <a:custGeom>
            <a:avLst/>
            <a:gdLst>
              <a:gd name="T0" fmla="*/ 129 w 130"/>
              <a:gd name="T1" fmla="*/ 46 h 124"/>
              <a:gd name="T2" fmla="*/ 121 w 130"/>
              <a:gd name="T3" fmla="*/ 40 h 124"/>
              <a:gd name="T4" fmla="*/ 88 w 130"/>
              <a:gd name="T5" fmla="*/ 35 h 124"/>
              <a:gd name="T6" fmla="*/ 73 w 130"/>
              <a:gd name="T7" fmla="*/ 5 h 124"/>
              <a:gd name="T8" fmla="*/ 65 w 130"/>
              <a:gd name="T9" fmla="*/ 0 h 124"/>
              <a:gd name="T10" fmla="*/ 57 w 130"/>
              <a:gd name="T11" fmla="*/ 5 h 124"/>
              <a:gd name="T12" fmla="*/ 42 w 130"/>
              <a:gd name="T13" fmla="*/ 35 h 124"/>
              <a:gd name="T14" fmla="*/ 9 w 130"/>
              <a:gd name="T15" fmla="*/ 40 h 124"/>
              <a:gd name="T16" fmla="*/ 1 w 130"/>
              <a:gd name="T17" fmla="*/ 46 h 124"/>
              <a:gd name="T18" fmla="*/ 4 w 130"/>
              <a:gd name="T19" fmla="*/ 55 h 124"/>
              <a:gd name="T20" fmla="*/ 28 w 130"/>
              <a:gd name="T21" fmla="*/ 80 h 124"/>
              <a:gd name="T22" fmla="*/ 22 w 130"/>
              <a:gd name="T23" fmla="*/ 114 h 124"/>
              <a:gd name="T24" fmla="*/ 26 w 130"/>
              <a:gd name="T25" fmla="*/ 122 h 124"/>
              <a:gd name="T26" fmla="*/ 31 w 130"/>
              <a:gd name="T27" fmla="*/ 124 h 124"/>
              <a:gd name="T28" fmla="*/ 36 w 130"/>
              <a:gd name="T29" fmla="*/ 123 h 124"/>
              <a:gd name="T30" fmla="*/ 65 w 130"/>
              <a:gd name="T31" fmla="*/ 107 h 124"/>
              <a:gd name="T32" fmla="*/ 94 w 130"/>
              <a:gd name="T33" fmla="*/ 123 h 124"/>
              <a:gd name="T34" fmla="*/ 99 w 130"/>
              <a:gd name="T35" fmla="*/ 124 h 124"/>
              <a:gd name="T36" fmla="*/ 104 w 130"/>
              <a:gd name="T37" fmla="*/ 122 h 124"/>
              <a:gd name="T38" fmla="*/ 108 w 130"/>
              <a:gd name="T39" fmla="*/ 114 h 124"/>
              <a:gd name="T40" fmla="*/ 102 w 130"/>
              <a:gd name="T41" fmla="*/ 80 h 124"/>
              <a:gd name="T42" fmla="*/ 126 w 130"/>
              <a:gd name="T43" fmla="*/ 55 h 124"/>
              <a:gd name="T44" fmla="*/ 129 w 130"/>
              <a:gd name="T45" fmla="*/ 46 h 124"/>
              <a:gd name="T46" fmla="*/ 95 w 130"/>
              <a:gd name="T47" fmla="*/ 73 h 124"/>
              <a:gd name="T48" fmla="*/ 93 w 130"/>
              <a:gd name="T49" fmla="*/ 81 h 124"/>
              <a:gd name="T50" fmla="*/ 99 w 130"/>
              <a:gd name="T51" fmla="*/ 115 h 124"/>
              <a:gd name="T52" fmla="*/ 69 w 130"/>
              <a:gd name="T53" fmla="*/ 99 h 124"/>
              <a:gd name="T54" fmla="*/ 65 w 130"/>
              <a:gd name="T55" fmla="*/ 98 h 124"/>
              <a:gd name="T56" fmla="*/ 61 w 130"/>
              <a:gd name="T57" fmla="*/ 99 h 124"/>
              <a:gd name="T58" fmla="*/ 31 w 130"/>
              <a:gd name="T59" fmla="*/ 115 h 124"/>
              <a:gd name="T60" fmla="*/ 37 w 130"/>
              <a:gd name="T61" fmla="*/ 81 h 124"/>
              <a:gd name="T62" fmla="*/ 35 w 130"/>
              <a:gd name="T63" fmla="*/ 73 h 124"/>
              <a:gd name="T64" fmla="*/ 10 w 130"/>
              <a:gd name="T65" fmla="*/ 49 h 124"/>
              <a:gd name="T66" fmla="*/ 44 w 130"/>
              <a:gd name="T67" fmla="*/ 44 h 124"/>
              <a:gd name="T68" fmla="*/ 51 w 130"/>
              <a:gd name="T69" fmla="*/ 39 h 124"/>
              <a:gd name="T70" fmla="*/ 65 w 130"/>
              <a:gd name="T71" fmla="*/ 9 h 124"/>
              <a:gd name="T72" fmla="*/ 79 w 130"/>
              <a:gd name="T73" fmla="*/ 39 h 124"/>
              <a:gd name="T74" fmla="*/ 86 w 130"/>
              <a:gd name="T75" fmla="*/ 44 h 124"/>
              <a:gd name="T76" fmla="*/ 120 w 130"/>
              <a:gd name="T77" fmla="*/ 49 h 124"/>
              <a:gd name="T78" fmla="*/ 95 w 130"/>
              <a:gd name="T79" fmla="*/ 73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30" h="124">
                <a:moveTo>
                  <a:pt x="129" y="46"/>
                </a:moveTo>
                <a:cubicBezTo>
                  <a:pt x="127" y="43"/>
                  <a:pt x="125" y="41"/>
                  <a:pt x="121" y="40"/>
                </a:cubicBezTo>
                <a:cubicBezTo>
                  <a:pt x="88" y="35"/>
                  <a:pt x="88" y="35"/>
                  <a:pt x="88" y="35"/>
                </a:cubicBezTo>
                <a:cubicBezTo>
                  <a:pt x="73" y="5"/>
                  <a:pt x="73" y="5"/>
                  <a:pt x="73" y="5"/>
                </a:cubicBezTo>
                <a:cubicBezTo>
                  <a:pt x="72" y="2"/>
                  <a:pt x="69" y="0"/>
                  <a:pt x="65" y="0"/>
                </a:cubicBezTo>
                <a:cubicBezTo>
                  <a:pt x="61" y="0"/>
                  <a:pt x="58" y="2"/>
                  <a:pt x="57" y="5"/>
                </a:cubicBezTo>
                <a:cubicBezTo>
                  <a:pt x="42" y="35"/>
                  <a:pt x="42" y="35"/>
                  <a:pt x="42" y="35"/>
                </a:cubicBezTo>
                <a:cubicBezTo>
                  <a:pt x="9" y="40"/>
                  <a:pt x="9" y="40"/>
                  <a:pt x="9" y="40"/>
                </a:cubicBezTo>
                <a:cubicBezTo>
                  <a:pt x="5" y="41"/>
                  <a:pt x="3" y="43"/>
                  <a:pt x="1" y="46"/>
                </a:cubicBezTo>
                <a:cubicBezTo>
                  <a:pt x="0" y="49"/>
                  <a:pt x="1" y="53"/>
                  <a:pt x="4" y="55"/>
                </a:cubicBezTo>
                <a:cubicBezTo>
                  <a:pt x="28" y="80"/>
                  <a:pt x="28" y="80"/>
                  <a:pt x="28" y="80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22" y="117"/>
                  <a:pt x="23" y="120"/>
                  <a:pt x="26" y="122"/>
                </a:cubicBezTo>
                <a:cubicBezTo>
                  <a:pt x="28" y="123"/>
                  <a:pt x="30" y="124"/>
                  <a:pt x="31" y="124"/>
                </a:cubicBezTo>
                <a:cubicBezTo>
                  <a:pt x="33" y="124"/>
                  <a:pt x="35" y="124"/>
                  <a:pt x="36" y="123"/>
                </a:cubicBezTo>
                <a:cubicBezTo>
                  <a:pt x="65" y="107"/>
                  <a:pt x="65" y="107"/>
                  <a:pt x="65" y="107"/>
                </a:cubicBezTo>
                <a:cubicBezTo>
                  <a:pt x="94" y="123"/>
                  <a:pt x="94" y="123"/>
                  <a:pt x="94" y="123"/>
                </a:cubicBezTo>
                <a:cubicBezTo>
                  <a:pt x="95" y="124"/>
                  <a:pt x="97" y="124"/>
                  <a:pt x="99" y="124"/>
                </a:cubicBezTo>
                <a:cubicBezTo>
                  <a:pt x="100" y="124"/>
                  <a:pt x="102" y="123"/>
                  <a:pt x="104" y="122"/>
                </a:cubicBezTo>
                <a:cubicBezTo>
                  <a:pt x="107" y="120"/>
                  <a:pt x="108" y="117"/>
                  <a:pt x="108" y="114"/>
                </a:cubicBezTo>
                <a:cubicBezTo>
                  <a:pt x="102" y="80"/>
                  <a:pt x="102" y="80"/>
                  <a:pt x="102" y="80"/>
                </a:cubicBezTo>
                <a:cubicBezTo>
                  <a:pt x="126" y="55"/>
                  <a:pt x="126" y="55"/>
                  <a:pt x="126" y="55"/>
                </a:cubicBezTo>
                <a:cubicBezTo>
                  <a:pt x="129" y="53"/>
                  <a:pt x="130" y="49"/>
                  <a:pt x="129" y="46"/>
                </a:cubicBezTo>
                <a:close/>
                <a:moveTo>
                  <a:pt x="95" y="73"/>
                </a:moveTo>
                <a:cubicBezTo>
                  <a:pt x="93" y="75"/>
                  <a:pt x="92" y="78"/>
                  <a:pt x="93" y="81"/>
                </a:cubicBezTo>
                <a:cubicBezTo>
                  <a:pt x="99" y="115"/>
                  <a:pt x="99" y="115"/>
                  <a:pt x="99" y="115"/>
                </a:cubicBezTo>
                <a:cubicBezTo>
                  <a:pt x="69" y="99"/>
                  <a:pt x="69" y="99"/>
                  <a:pt x="69" y="99"/>
                </a:cubicBezTo>
                <a:cubicBezTo>
                  <a:pt x="68" y="99"/>
                  <a:pt x="67" y="98"/>
                  <a:pt x="65" y="98"/>
                </a:cubicBezTo>
                <a:cubicBezTo>
                  <a:pt x="63" y="98"/>
                  <a:pt x="62" y="99"/>
                  <a:pt x="61" y="99"/>
                </a:cubicBezTo>
                <a:cubicBezTo>
                  <a:pt x="31" y="115"/>
                  <a:pt x="31" y="115"/>
                  <a:pt x="31" y="115"/>
                </a:cubicBezTo>
                <a:cubicBezTo>
                  <a:pt x="37" y="81"/>
                  <a:pt x="37" y="81"/>
                  <a:pt x="37" y="81"/>
                </a:cubicBezTo>
                <a:cubicBezTo>
                  <a:pt x="38" y="78"/>
                  <a:pt x="37" y="75"/>
                  <a:pt x="35" y="73"/>
                </a:cubicBezTo>
                <a:cubicBezTo>
                  <a:pt x="10" y="49"/>
                  <a:pt x="10" y="49"/>
                  <a:pt x="10" y="49"/>
                </a:cubicBezTo>
                <a:cubicBezTo>
                  <a:pt x="44" y="44"/>
                  <a:pt x="44" y="44"/>
                  <a:pt x="44" y="44"/>
                </a:cubicBezTo>
                <a:cubicBezTo>
                  <a:pt x="47" y="44"/>
                  <a:pt x="49" y="42"/>
                  <a:pt x="51" y="39"/>
                </a:cubicBezTo>
                <a:cubicBezTo>
                  <a:pt x="65" y="9"/>
                  <a:pt x="65" y="9"/>
                  <a:pt x="65" y="9"/>
                </a:cubicBezTo>
                <a:cubicBezTo>
                  <a:pt x="79" y="39"/>
                  <a:pt x="79" y="39"/>
                  <a:pt x="79" y="39"/>
                </a:cubicBezTo>
                <a:cubicBezTo>
                  <a:pt x="81" y="42"/>
                  <a:pt x="83" y="44"/>
                  <a:pt x="86" y="44"/>
                </a:cubicBezTo>
                <a:cubicBezTo>
                  <a:pt x="120" y="49"/>
                  <a:pt x="120" y="49"/>
                  <a:pt x="120" y="49"/>
                </a:cubicBezTo>
                <a:lnTo>
                  <a:pt x="95" y="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</a:endParaRPr>
          </a:p>
        </p:txBody>
      </p:sp>
      <p:grpSp>
        <p:nvGrpSpPr>
          <p:cNvPr id="6" name="Group 205"/>
          <p:cNvGrpSpPr/>
          <p:nvPr/>
        </p:nvGrpSpPr>
        <p:grpSpPr>
          <a:xfrm>
            <a:off x="8220273" y="6184503"/>
            <a:ext cx="367904" cy="323850"/>
            <a:chOff x="1588" y="-3175"/>
            <a:chExt cx="490538" cy="431800"/>
          </a:xfrm>
          <a:solidFill>
            <a:schemeClr val="bg1"/>
          </a:solidFill>
        </p:grpSpPr>
        <p:sp>
          <p:nvSpPr>
            <p:cNvPr id="207" name="Freeform 18"/>
            <p:cNvSpPr>
              <a:spLocks noEditPoints="1"/>
            </p:cNvSpPr>
            <p:nvPr/>
          </p:nvSpPr>
          <p:spPr bwMode="auto">
            <a:xfrm>
              <a:off x="1588" y="-3175"/>
              <a:ext cx="490538" cy="431800"/>
            </a:xfrm>
            <a:custGeom>
              <a:avLst/>
              <a:gdLst>
                <a:gd name="T0" fmla="*/ 128 w 128"/>
                <a:gd name="T1" fmla="*/ 66 h 112"/>
                <a:gd name="T2" fmla="*/ 112 w 128"/>
                <a:gd name="T3" fmla="*/ 6 h 112"/>
                <a:gd name="T4" fmla="*/ 104 w 128"/>
                <a:gd name="T5" fmla="*/ 0 h 112"/>
                <a:gd name="T6" fmla="*/ 64 w 128"/>
                <a:gd name="T7" fmla="*/ 0 h 112"/>
                <a:gd name="T8" fmla="*/ 24 w 128"/>
                <a:gd name="T9" fmla="*/ 0 h 112"/>
                <a:gd name="T10" fmla="*/ 16 w 128"/>
                <a:gd name="T11" fmla="*/ 6 h 112"/>
                <a:gd name="T12" fmla="*/ 0 w 128"/>
                <a:gd name="T13" fmla="*/ 66 h 112"/>
                <a:gd name="T14" fmla="*/ 0 w 128"/>
                <a:gd name="T15" fmla="*/ 68 h 112"/>
                <a:gd name="T16" fmla="*/ 0 w 128"/>
                <a:gd name="T17" fmla="*/ 96 h 112"/>
                <a:gd name="T18" fmla="*/ 16 w 128"/>
                <a:gd name="T19" fmla="*/ 112 h 112"/>
                <a:gd name="T20" fmla="*/ 112 w 128"/>
                <a:gd name="T21" fmla="*/ 112 h 112"/>
                <a:gd name="T22" fmla="*/ 128 w 128"/>
                <a:gd name="T23" fmla="*/ 96 h 112"/>
                <a:gd name="T24" fmla="*/ 128 w 128"/>
                <a:gd name="T25" fmla="*/ 68 h 112"/>
                <a:gd name="T26" fmla="*/ 128 w 128"/>
                <a:gd name="T27" fmla="*/ 66 h 112"/>
                <a:gd name="T28" fmla="*/ 120 w 128"/>
                <a:gd name="T29" fmla="*/ 96 h 112"/>
                <a:gd name="T30" fmla="*/ 112 w 128"/>
                <a:gd name="T31" fmla="*/ 104 h 112"/>
                <a:gd name="T32" fmla="*/ 16 w 128"/>
                <a:gd name="T33" fmla="*/ 104 h 112"/>
                <a:gd name="T34" fmla="*/ 8 w 128"/>
                <a:gd name="T35" fmla="*/ 96 h 112"/>
                <a:gd name="T36" fmla="*/ 8 w 128"/>
                <a:gd name="T37" fmla="*/ 68 h 112"/>
                <a:gd name="T38" fmla="*/ 24 w 128"/>
                <a:gd name="T39" fmla="*/ 8 h 112"/>
                <a:gd name="T40" fmla="*/ 104 w 128"/>
                <a:gd name="T41" fmla="*/ 8 h 112"/>
                <a:gd name="T42" fmla="*/ 120 w 128"/>
                <a:gd name="T43" fmla="*/ 68 h 112"/>
                <a:gd name="T44" fmla="*/ 120 w 128"/>
                <a:gd name="T45" fmla="*/ 9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8" h="112">
                  <a:moveTo>
                    <a:pt x="128" y="66"/>
                  </a:moveTo>
                  <a:cubicBezTo>
                    <a:pt x="112" y="6"/>
                    <a:pt x="112" y="6"/>
                    <a:pt x="112" y="6"/>
                  </a:cubicBezTo>
                  <a:cubicBezTo>
                    <a:pt x="111" y="2"/>
                    <a:pt x="108" y="0"/>
                    <a:pt x="10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0" y="0"/>
                    <a:pt x="17" y="2"/>
                    <a:pt x="16" y="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7"/>
                    <a:pt x="0" y="67"/>
                    <a:pt x="0" y="68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5"/>
                    <a:pt x="7" y="112"/>
                    <a:pt x="16" y="112"/>
                  </a:cubicBezTo>
                  <a:cubicBezTo>
                    <a:pt x="112" y="112"/>
                    <a:pt x="112" y="112"/>
                    <a:pt x="112" y="112"/>
                  </a:cubicBezTo>
                  <a:cubicBezTo>
                    <a:pt x="121" y="112"/>
                    <a:pt x="128" y="105"/>
                    <a:pt x="128" y="96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7"/>
                    <a:pt x="128" y="67"/>
                    <a:pt x="128" y="66"/>
                  </a:cubicBezTo>
                  <a:close/>
                  <a:moveTo>
                    <a:pt x="120" y="96"/>
                  </a:moveTo>
                  <a:cubicBezTo>
                    <a:pt x="120" y="100"/>
                    <a:pt x="116" y="104"/>
                    <a:pt x="112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2" y="104"/>
                    <a:pt x="8" y="100"/>
                    <a:pt x="8" y="96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20" y="68"/>
                    <a:pt x="120" y="68"/>
                    <a:pt x="120" y="68"/>
                  </a:cubicBezTo>
                  <a:lnTo>
                    <a:pt x="12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208" name="Freeform 19"/>
            <p:cNvSpPr>
              <a:spLocks noEditPoints="1"/>
            </p:cNvSpPr>
            <p:nvPr/>
          </p:nvSpPr>
          <p:spPr bwMode="auto">
            <a:xfrm>
              <a:off x="58738" y="57150"/>
              <a:ext cx="376238" cy="279400"/>
            </a:xfrm>
            <a:custGeom>
              <a:avLst/>
              <a:gdLst>
                <a:gd name="T0" fmla="*/ 80 w 98"/>
                <a:gd name="T1" fmla="*/ 0 h 72"/>
                <a:gd name="T2" fmla="*/ 18 w 98"/>
                <a:gd name="T3" fmla="*/ 0 h 72"/>
                <a:gd name="T4" fmla="*/ 14 w 98"/>
                <a:gd name="T5" fmla="*/ 3 h 72"/>
                <a:gd name="T6" fmla="*/ 0 w 98"/>
                <a:gd name="T7" fmla="*/ 51 h 72"/>
                <a:gd name="T8" fmla="*/ 1 w 98"/>
                <a:gd name="T9" fmla="*/ 54 h 72"/>
                <a:gd name="T10" fmla="*/ 4 w 98"/>
                <a:gd name="T11" fmla="*/ 56 h 72"/>
                <a:gd name="T12" fmla="*/ 16 w 98"/>
                <a:gd name="T13" fmla="*/ 56 h 72"/>
                <a:gd name="T14" fmla="*/ 20 w 98"/>
                <a:gd name="T15" fmla="*/ 56 h 72"/>
                <a:gd name="T16" fmla="*/ 23 w 98"/>
                <a:gd name="T17" fmla="*/ 56 h 72"/>
                <a:gd name="T18" fmla="*/ 28 w 98"/>
                <a:gd name="T19" fmla="*/ 68 h 72"/>
                <a:gd name="T20" fmla="*/ 35 w 98"/>
                <a:gd name="T21" fmla="*/ 72 h 72"/>
                <a:gd name="T22" fmla="*/ 63 w 98"/>
                <a:gd name="T23" fmla="*/ 72 h 72"/>
                <a:gd name="T24" fmla="*/ 70 w 98"/>
                <a:gd name="T25" fmla="*/ 68 h 72"/>
                <a:gd name="T26" fmla="*/ 75 w 98"/>
                <a:gd name="T27" fmla="*/ 56 h 72"/>
                <a:gd name="T28" fmla="*/ 78 w 98"/>
                <a:gd name="T29" fmla="*/ 56 h 72"/>
                <a:gd name="T30" fmla="*/ 82 w 98"/>
                <a:gd name="T31" fmla="*/ 56 h 72"/>
                <a:gd name="T32" fmla="*/ 94 w 98"/>
                <a:gd name="T33" fmla="*/ 56 h 72"/>
                <a:gd name="T34" fmla="*/ 97 w 98"/>
                <a:gd name="T35" fmla="*/ 54 h 72"/>
                <a:gd name="T36" fmla="*/ 98 w 98"/>
                <a:gd name="T37" fmla="*/ 51 h 72"/>
                <a:gd name="T38" fmla="*/ 84 w 98"/>
                <a:gd name="T39" fmla="*/ 3 h 72"/>
                <a:gd name="T40" fmla="*/ 80 w 98"/>
                <a:gd name="T41" fmla="*/ 0 h 72"/>
                <a:gd name="T42" fmla="*/ 82 w 98"/>
                <a:gd name="T43" fmla="*/ 48 h 72"/>
                <a:gd name="T44" fmla="*/ 75 w 98"/>
                <a:gd name="T45" fmla="*/ 48 h 72"/>
                <a:gd name="T46" fmla="*/ 68 w 98"/>
                <a:gd name="T47" fmla="*/ 52 h 72"/>
                <a:gd name="T48" fmla="*/ 63 w 98"/>
                <a:gd name="T49" fmla="*/ 64 h 72"/>
                <a:gd name="T50" fmla="*/ 35 w 98"/>
                <a:gd name="T51" fmla="*/ 64 h 72"/>
                <a:gd name="T52" fmla="*/ 30 w 98"/>
                <a:gd name="T53" fmla="*/ 52 h 72"/>
                <a:gd name="T54" fmla="*/ 23 w 98"/>
                <a:gd name="T55" fmla="*/ 48 h 72"/>
                <a:gd name="T56" fmla="*/ 16 w 98"/>
                <a:gd name="T57" fmla="*/ 48 h 72"/>
                <a:gd name="T58" fmla="*/ 6 w 98"/>
                <a:gd name="T59" fmla="*/ 48 h 72"/>
                <a:gd name="T60" fmla="*/ 18 w 98"/>
                <a:gd name="T61" fmla="*/ 4 h 72"/>
                <a:gd name="T62" fmla="*/ 80 w 98"/>
                <a:gd name="T63" fmla="*/ 4 h 72"/>
                <a:gd name="T64" fmla="*/ 92 w 98"/>
                <a:gd name="T65" fmla="*/ 48 h 72"/>
                <a:gd name="T66" fmla="*/ 82 w 98"/>
                <a:gd name="T67" fmla="*/ 4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8" h="72">
                  <a:moveTo>
                    <a:pt x="8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6" y="0"/>
                    <a:pt x="15" y="1"/>
                    <a:pt x="14" y="3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2"/>
                    <a:pt x="0" y="53"/>
                    <a:pt x="1" y="54"/>
                  </a:cubicBezTo>
                  <a:cubicBezTo>
                    <a:pt x="2" y="55"/>
                    <a:pt x="3" y="56"/>
                    <a:pt x="4" y="56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30" y="70"/>
                    <a:pt x="32" y="72"/>
                    <a:pt x="35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6" y="72"/>
                    <a:pt x="68" y="70"/>
                    <a:pt x="70" y="68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5" y="56"/>
                    <a:pt x="96" y="55"/>
                    <a:pt x="97" y="54"/>
                  </a:cubicBezTo>
                  <a:cubicBezTo>
                    <a:pt x="98" y="53"/>
                    <a:pt x="98" y="52"/>
                    <a:pt x="98" y="51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83" y="1"/>
                    <a:pt x="82" y="0"/>
                    <a:pt x="80" y="0"/>
                  </a:cubicBezTo>
                  <a:close/>
                  <a:moveTo>
                    <a:pt x="82" y="48"/>
                  </a:moveTo>
                  <a:cubicBezTo>
                    <a:pt x="75" y="48"/>
                    <a:pt x="75" y="48"/>
                    <a:pt x="75" y="48"/>
                  </a:cubicBezTo>
                  <a:cubicBezTo>
                    <a:pt x="72" y="48"/>
                    <a:pt x="70" y="50"/>
                    <a:pt x="68" y="52"/>
                  </a:cubicBezTo>
                  <a:cubicBezTo>
                    <a:pt x="63" y="64"/>
                    <a:pt x="63" y="64"/>
                    <a:pt x="63" y="64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28" y="50"/>
                    <a:pt x="26" y="48"/>
                    <a:pt x="23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2" y="48"/>
                    <a:pt x="92" y="48"/>
                    <a:pt x="92" y="48"/>
                  </a:cubicBezTo>
                  <a:lnTo>
                    <a:pt x="8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2244725" y="3352800"/>
            <a:ext cx="60610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800" b="1" dirty="0" err="1"/>
              <a:t>Lightenex</a:t>
            </a:r>
            <a:r>
              <a:rPr lang="en-US" altLang="en-US" sz="4800" b="1" dirty="0"/>
              <a:t>® Bright</a:t>
            </a:r>
            <a:br>
              <a:rPr lang="en-US" altLang="en-US" sz="4800" b="1" dirty="0"/>
            </a:br>
            <a:r>
              <a:rPr lang="en-US" altLang="en-US" sz="4800" b="1" dirty="0"/>
              <a:t>Works</a:t>
            </a:r>
          </a:p>
        </p:txBody>
      </p:sp>
      <p:sp>
        <p:nvSpPr>
          <p:cNvPr id="9" name="Rectangle 8"/>
          <p:cNvSpPr/>
          <p:nvPr/>
        </p:nvSpPr>
        <p:spPr>
          <a:xfrm>
            <a:off x="3330972" y="5203448"/>
            <a:ext cx="36794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/>
              <a:t>www.pharmaclinix.com</a:t>
            </a:r>
          </a:p>
          <a:p>
            <a:pPr algn="ctr"/>
            <a:endParaRPr lang="en-US" altLang="en-US" sz="2400" dirty="0">
              <a:solidFill>
                <a:srgbClr val="5F00A6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39" y="2404164"/>
            <a:ext cx="2028161" cy="431093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277" y="111223"/>
            <a:ext cx="3710026" cy="98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57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0"/>
      <p:bldP spid="204" grpId="0" animBg="1"/>
      <p:bldP spid="205" grpId="0" animBg="1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02813" y="1310641"/>
            <a:ext cx="6281573" cy="908809"/>
            <a:chOff x="2723817" y="1219200"/>
            <a:chExt cx="6281573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23817" y="1304185"/>
              <a:ext cx="5060681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  </a:t>
              </a:r>
              <a:r>
                <a:rPr lang="en-US" altLang="en-US" sz="4000" dirty="0" err="1">
                  <a:latin typeface="Arial Rounded MT Bold" panose="020F0704030504030204" pitchFamily="34" charset="0"/>
                </a:rPr>
                <a:t>Lightenex</a:t>
              </a:r>
              <a:r>
                <a:rPr lang="en-US" altLang="en-US" sz="4000" dirty="0">
                  <a:latin typeface="Arial Rounded MT Bold" panose="020F0704030504030204" pitchFamily="34" charset="0"/>
                </a:rPr>
                <a:t>® Bright</a:t>
              </a:r>
              <a:endParaRPr lang="en-US" sz="4000" dirty="0" smtClean="0">
                <a:latin typeface="Arial Rounded MT Bold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609599" y="2895600"/>
            <a:ext cx="7420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INGREDIENTS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Beta </a:t>
            </a:r>
            <a:r>
              <a:rPr lang="en-US" sz="2400" cap="al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Arbutin</a:t>
            </a:r>
            <a:r>
              <a:rPr lang="en-US" sz="24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2%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cap="al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Octadecene-dioic</a:t>
            </a:r>
            <a:r>
              <a:rPr lang="en-US" sz="24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2% (</a:t>
            </a:r>
            <a:r>
              <a:rPr lang="en-US" sz="2400" cap="al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Dioic</a:t>
            </a:r>
            <a:r>
              <a:rPr lang="en-US" sz="24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acid)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cap="al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Niacinamide</a:t>
            </a:r>
            <a:r>
              <a:rPr lang="en-US" sz="24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4% (</a:t>
            </a:r>
            <a:r>
              <a:rPr lang="en-US" sz="2400" cap="al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Nicotinamide</a:t>
            </a:r>
            <a:r>
              <a:rPr lang="en-US" sz="24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Magnesium </a:t>
            </a:r>
            <a:r>
              <a:rPr lang="en-US" sz="2400" cap="al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ascorbyl</a:t>
            </a:r>
            <a:r>
              <a:rPr lang="en-US" sz="24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phosphate 2%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cap="al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Liqorice</a:t>
            </a:r>
            <a:r>
              <a:rPr lang="en-US" sz="24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extract 2%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Salicylic acid 2%</a:t>
            </a:r>
          </a:p>
          <a:p>
            <a:endParaRPr lang="en-US" sz="2400" dirty="0"/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0"/>
            <a:ext cx="1521120" cy="108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039" y="2466362"/>
            <a:ext cx="2028161" cy="439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52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576373" y="1194313"/>
            <a:ext cx="6567627" cy="908809"/>
            <a:chOff x="2437763" y="1219200"/>
            <a:chExt cx="6567627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37763" y="1298751"/>
              <a:ext cx="6309676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  </a:t>
              </a:r>
              <a:r>
                <a:rPr lang="en-GB" altLang="en-US" sz="2400" dirty="0" smtClean="0">
                  <a:latin typeface="Arial Rounded MT Bold" panose="020F0704030504030204" pitchFamily="34" charset="0"/>
                </a:rPr>
                <a:t>The Science Behind </a:t>
              </a:r>
              <a:r>
                <a:rPr lang="en-GB" altLang="en-US" sz="2400" dirty="0" err="1" smtClean="0">
                  <a:latin typeface="Arial Rounded MT Bold" panose="020F0704030504030204" pitchFamily="34" charset="0"/>
                </a:rPr>
                <a:t>Lightenex</a:t>
              </a:r>
              <a:r>
                <a:rPr lang="en-US" altLang="en-US" sz="2400" dirty="0" smtClean="0">
                  <a:latin typeface="Arial Rounded MT Bold" panose="020F0704030504030204" pitchFamily="34" charset="0"/>
                </a:rPr>
                <a:t>®</a:t>
              </a:r>
              <a:r>
                <a:rPr lang="en-GB" altLang="en-US" sz="2400" dirty="0" smtClean="0">
                  <a:latin typeface="Arial Rounded MT Bold" panose="020F0704030504030204" pitchFamily="34" charset="0"/>
                </a:rPr>
                <a:t> Bright</a:t>
              </a:r>
              <a:endParaRPr lang="en-US" sz="2400" dirty="0" smtClean="0">
                <a:latin typeface="Arial Rounded MT Bold" pitchFamily="34" charset="0"/>
              </a:endParaRPr>
            </a:p>
          </p:txBody>
        </p:sp>
      </p:grpSp>
      <p:pic>
        <p:nvPicPr>
          <p:cNvPr id="3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" y="2256890"/>
            <a:ext cx="9144001" cy="4601110"/>
          </a:xfrm>
        </p:spPr>
      </p:pic>
      <p:pic>
        <p:nvPicPr>
          <p:cNvPr id="1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0"/>
            <a:ext cx="1521120" cy="108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10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02813" y="1310641"/>
            <a:ext cx="6281573" cy="908809"/>
            <a:chOff x="2723817" y="1219200"/>
            <a:chExt cx="6281573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23817" y="1304185"/>
              <a:ext cx="5060681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  </a:t>
              </a:r>
              <a:r>
                <a:rPr lang="en-US" altLang="en-US" sz="4000" dirty="0" err="1">
                  <a:latin typeface="Arial Rounded MT Bold" panose="020F0704030504030204" pitchFamily="34" charset="0"/>
                </a:rPr>
                <a:t>Lightenex</a:t>
              </a:r>
              <a:r>
                <a:rPr lang="en-US" altLang="en-US" sz="4000" dirty="0">
                  <a:latin typeface="Arial Rounded MT Bold" panose="020F0704030504030204" pitchFamily="34" charset="0"/>
                </a:rPr>
                <a:t>® Bright</a:t>
              </a:r>
              <a:endParaRPr lang="en-US" sz="4000" dirty="0" smtClean="0">
                <a:latin typeface="Arial Rounded MT Bold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2329555"/>
            <a:ext cx="908438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en-US" sz="2000" b="1" dirty="0"/>
              <a:t>Beta </a:t>
            </a:r>
            <a:r>
              <a:rPr lang="en-US" altLang="en-US" sz="2000" b="1" dirty="0" err="1"/>
              <a:t>Arbutin</a:t>
            </a:r>
            <a:r>
              <a:rPr lang="en-US" altLang="en-US" sz="2000" b="1" dirty="0"/>
              <a:t> 2% - </a:t>
            </a:r>
            <a:r>
              <a:rPr lang="en-US" altLang="en-US" sz="2000" dirty="0"/>
              <a:t>Blocks rate limiting enzyme </a:t>
            </a:r>
            <a:r>
              <a:rPr lang="en-US" altLang="en-US" sz="2000" dirty="0" err="1"/>
              <a:t>Tyrosinase</a:t>
            </a:r>
            <a:r>
              <a:rPr lang="en-US" altLang="en-US" sz="2000" dirty="0"/>
              <a:t> to reduce Melanin synthesis.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en-US" sz="2000" b="1" dirty="0" err="1"/>
              <a:t>Octadecene-dioic</a:t>
            </a:r>
            <a:r>
              <a:rPr lang="en-US" altLang="en-US" sz="2000" b="1" dirty="0"/>
              <a:t> (</a:t>
            </a:r>
            <a:r>
              <a:rPr lang="en-US" altLang="en-US" sz="2000" b="1" dirty="0" err="1"/>
              <a:t>Dioic</a:t>
            </a:r>
            <a:r>
              <a:rPr lang="en-US" altLang="en-US" sz="2000" b="1" dirty="0"/>
              <a:t> acid) 2% - </a:t>
            </a:r>
            <a:r>
              <a:rPr lang="en-US" altLang="en-US" sz="2000" dirty="0"/>
              <a:t>Di-Carboxylic acid like </a:t>
            </a:r>
            <a:r>
              <a:rPr lang="en-US" altLang="en-US" sz="2000" dirty="0" err="1"/>
              <a:t>azelaic</a:t>
            </a:r>
            <a:r>
              <a:rPr lang="en-US" altLang="en-US" sz="2000" dirty="0"/>
              <a:t> acid prevents synthesis of mRNA of the enzyme </a:t>
            </a:r>
            <a:r>
              <a:rPr lang="en-US" altLang="en-US" sz="2000" dirty="0" err="1"/>
              <a:t>tyrosinase</a:t>
            </a:r>
            <a:r>
              <a:rPr lang="en-US" altLang="en-US" sz="2000" dirty="0"/>
              <a:t>. Most effective in </a:t>
            </a:r>
            <a:r>
              <a:rPr lang="en-US" altLang="en-US" sz="2000" dirty="0" err="1"/>
              <a:t>melasma</a:t>
            </a:r>
            <a:r>
              <a:rPr lang="en-US" altLang="en-US" sz="2000" dirty="0"/>
              <a:t> &amp; post inflammatory hyperpigmentation.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en-US" sz="2000" b="1" dirty="0" err="1"/>
              <a:t>Niacinamide</a:t>
            </a:r>
            <a:r>
              <a:rPr lang="en-US" altLang="en-US" sz="2000" b="1" dirty="0"/>
              <a:t> 4% - </a:t>
            </a:r>
            <a:r>
              <a:rPr lang="en-US" altLang="en-US" sz="2000" dirty="0"/>
              <a:t>Prevents transfer of </a:t>
            </a:r>
            <a:r>
              <a:rPr lang="en-US" altLang="en-US" sz="2000" dirty="0" err="1"/>
              <a:t>melanosomes</a:t>
            </a:r>
            <a:r>
              <a:rPr lang="en-US" altLang="en-US" sz="2000" dirty="0"/>
              <a:t> from melanocytes to epidermal keratinocytes.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en-US" sz="2000" b="1" dirty="0"/>
              <a:t>Magnesium </a:t>
            </a:r>
            <a:r>
              <a:rPr lang="en-US" altLang="en-US" sz="2000" b="1" dirty="0" err="1"/>
              <a:t>ascorbyl</a:t>
            </a:r>
            <a:r>
              <a:rPr lang="en-US" altLang="en-US" sz="2000" b="1" dirty="0"/>
              <a:t> phosphate 2% - </a:t>
            </a:r>
            <a:r>
              <a:rPr lang="en-US" altLang="en-US" sz="2000" dirty="0"/>
              <a:t>Excellent water soluble Vitamin C prevents the generation of free radicals which are instrumental in encouraging melanin synthesis.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en-US" sz="2000" b="1" dirty="0" err="1"/>
              <a:t>Liqorice</a:t>
            </a:r>
            <a:r>
              <a:rPr lang="en-US" altLang="en-US" sz="2000" b="1" dirty="0"/>
              <a:t> extract 2% - </a:t>
            </a:r>
            <a:r>
              <a:rPr lang="en-US" altLang="en-US" sz="2000" dirty="0" err="1"/>
              <a:t>Tyrosinase</a:t>
            </a:r>
            <a:r>
              <a:rPr lang="en-US" altLang="en-US" sz="2000" dirty="0"/>
              <a:t> Inhibitor reducing melanin synthesis</a:t>
            </a:r>
            <a:r>
              <a:rPr lang="en-US" altLang="en-US" sz="2000" dirty="0" smtClean="0"/>
              <a:t>.</a:t>
            </a:r>
          </a:p>
          <a:p>
            <a:endParaRPr lang="en-US" altLang="en-US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en-US" sz="2000" b="1" dirty="0"/>
              <a:t>Salicylic acid 2% - </a:t>
            </a:r>
            <a:r>
              <a:rPr lang="en-US" altLang="en-US" sz="2000" dirty="0"/>
              <a:t>Mild </a:t>
            </a:r>
            <a:r>
              <a:rPr lang="en-US" altLang="en-US" sz="2000" dirty="0" err="1"/>
              <a:t>keratolytic</a:t>
            </a:r>
            <a:r>
              <a:rPr lang="en-US" altLang="en-US" sz="2000" dirty="0"/>
              <a:t> &amp; anti-inflammatory agent reducing trigger chemicals that stimulate melanocytes to make melanin.</a:t>
            </a:r>
            <a:endParaRPr lang="en-US" altLang="en-US" sz="2000" b="1" dirty="0"/>
          </a:p>
          <a:p>
            <a:endParaRPr lang="en-US" sz="2000" dirty="0"/>
          </a:p>
        </p:txBody>
      </p:sp>
      <p:pic>
        <p:nvPicPr>
          <p:cNvPr id="1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208885"/>
            <a:ext cx="1521120" cy="108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39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02813" y="1310641"/>
            <a:ext cx="6281573" cy="908809"/>
            <a:chOff x="2723817" y="1219200"/>
            <a:chExt cx="6281573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23817" y="1304185"/>
              <a:ext cx="4123436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  </a:t>
              </a:r>
              <a:r>
                <a:rPr lang="en-US" altLang="en-US" sz="4000" dirty="0" smtClean="0">
                  <a:latin typeface="Arial Rounded MT Bold" panose="020F0704030504030204" pitchFamily="34" charset="0"/>
                </a:rPr>
                <a:t>How It Works?</a:t>
              </a:r>
              <a:endParaRPr lang="en-US" sz="4000" dirty="0" smtClean="0">
                <a:latin typeface="Arial Rounded MT Bold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609600" y="2560323"/>
            <a:ext cx="8285207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Tyrosinase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is the key rate limiting enzymes which acts on two stages of melanin synthesis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1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Beta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arbutin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Dioic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acid,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Liqorice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extract &amp; Magnesium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ascorbyl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phosphate (MAP) all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reduce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the activity of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tyrosinase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10000"/>
              </a:lnSpc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v"/>
              <a:defRPr/>
            </a:pP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Niacinamide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works after the making of melanin &amp; prevents its transfer from melanocytes which are deep in the epidermis to keratinocytes.</a:t>
            </a:r>
          </a:p>
          <a:p>
            <a:endParaRPr lang="en-US" sz="2000" dirty="0"/>
          </a:p>
        </p:txBody>
      </p:sp>
      <p:pic>
        <p:nvPicPr>
          <p:cNvPr id="1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0"/>
            <a:ext cx="1521120" cy="108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48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570687" y="1310641"/>
            <a:ext cx="6513699" cy="1421632"/>
            <a:chOff x="2491691" y="1219200"/>
            <a:chExt cx="6513699" cy="1798190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91691" y="1343402"/>
              <a:ext cx="6388224" cy="16739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  </a:t>
              </a:r>
              <a:r>
                <a:rPr lang="en-GB" altLang="en-US" sz="2800" dirty="0" smtClean="0">
                  <a:latin typeface="Arial Rounded MT Bold" panose="020F0704030504030204" pitchFamily="34" charset="0"/>
                </a:rPr>
                <a:t>Indications For </a:t>
              </a:r>
              <a:r>
                <a:rPr lang="en-US" altLang="en-US" sz="2800" dirty="0" err="1" smtClean="0">
                  <a:latin typeface="Arial Rounded MT Bold" panose="020F0704030504030204" pitchFamily="34" charset="0"/>
                </a:rPr>
                <a:t>Lightenex</a:t>
              </a:r>
              <a:r>
                <a:rPr lang="en-US" altLang="en-US" sz="2800" dirty="0">
                  <a:latin typeface="Arial Rounded MT Bold" panose="020F0704030504030204" pitchFamily="34" charset="0"/>
                </a:rPr>
                <a:t>® Bright</a:t>
              </a:r>
              <a:endParaRPr lang="en-US" sz="2800" dirty="0">
                <a:latin typeface="Arial Rounded MT Bold" pitchFamily="34" charset="0"/>
              </a:endParaRPr>
            </a:p>
            <a:p>
              <a:endParaRPr lang="en-US" sz="4000" dirty="0" smtClean="0">
                <a:latin typeface="Arial Rounded MT Bold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646408" y="2830466"/>
            <a:ext cx="8285207" cy="324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Epidermal pigmentation (woods lamp positive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).</a:t>
            </a:r>
          </a:p>
          <a:p>
            <a:pPr>
              <a:lnSpc>
                <a:spcPct val="110000"/>
              </a:lnSpc>
              <a:defRPr/>
            </a:pPr>
            <a:endParaRPr lang="en-US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depigmentation therapy of the epidermis before laser treatment of deep dermal pigmentation</a:t>
            </a:r>
            <a:r>
              <a:rPr lang="en-US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10000"/>
              </a:lnSpc>
              <a:defRPr/>
            </a:pPr>
            <a:endParaRPr lang="en-US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Superficial </a:t>
            </a:r>
            <a:r>
              <a:rPr lang="en-US" alt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melasma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maintenance after intermediate chemical peel.</a:t>
            </a:r>
          </a:p>
          <a:p>
            <a:endParaRPr lang="en-US" sz="2000" dirty="0"/>
          </a:p>
        </p:txBody>
      </p:sp>
      <p:pic>
        <p:nvPicPr>
          <p:cNvPr id="1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0"/>
            <a:ext cx="1521120" cy="108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049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22196" y="1310641"/>
            <a:ext cx="6262190" cy="1375690"/>
            <a:chOff x="2743200" y="1219200"/>
            <a:chExt cx="6262190" cy="1740079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43200" y="1285291"/>
              <a:ext cx="3126240" cy="16739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  </a:t>
              </a:r>
              <a:r>
                <a:rPr lang="en-US" altLang="en-US" sz="4000" dirty="0" smtClean="0">
                  <a:latin typeface="Arial Rounded MT Bold" panose="020F0704030504030204" pitchFamily="34" charset="0"/>
                </a:rPr>
                <a:t>Directions</a:t>
              </a:r>
              <a:endParaRPr lang="en-US" sz="4000" dirty="0">
                <a:latin typeface="Arial Rounded MT Bold" pitchFamily="34" charset="0"/>
              </a:endParaRPr>
            </a:p>
            <a:p>
              <a:endParaRPr lang="en-US" sz="4000" dirty="0" smtClean="0">
                <a:latin typeface="Arial Rounded MT Bold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646408" y="2830466"/>
            <a:ext cx="828520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/>
              <a:t>Step 1    </a:t>
            </a:r>
            <a:r>
              <a:rPr lang="en-US" altLang="en-US" sz="2400" dirty="0"/>
              <a:t>Wash the area to be treated. Exfoliate with a gentle face 	   scrub</a:t>
            </a:r>
            <a:r>
              <a:rPr lang="en-US" altLang="en-US" sz="2400" dirty="0" smtClean="0"/>
              <a:t>.</a:t>
            </a:r>
          </a:p>
          <a:p>
            <a:endParaRPr lang="en-US" altLang="en-US" sz="2400" dirty="0"/>
          </a:p>
          <a:p>
            <a:r>
              <a:rPr lang="en-US" altLang="en-US" sz="2400" b="1" dirty="0"/>
              <a:t>Step 2    </a:t>
            </a:r>
            <a:r>
              <a:rPr lang="en-US" altLang="en-US" sz="2400" dirty="0"/>
              <a:t>Massage cream into the skin until fully 		    	  absorbed (apply twice daily</a:t>
            </a:r>
            <a:r>
              <a:rPr lang="en-US" altLang="en-US" sz="2400" dirty="0" smtClean="0"/>
              <a:t>).</a:t>
            </a:r>
          </a:p>
          <a:p>
            <a:endParaRPr lang="en-US" altLang="en-US" sz="2400" dirty="0"/>
          </a:p>
          <a:p>
            <a:r>
              <a:rPr lang="en-US" altLang="en-US" sz="2400" b="1" dirty="0"/>
              <a:t>Step 3    </a:t>
            </a:r>
            <a:r>
              <a:rPr lang="en-US" altLang="en-US" sz="2400" dirty="0"/>
              <a:t>Apply Sun </a:t>
            </a:r>
            <a:r>
              <a:rPr lang="en-US" altLang="en-US" sz="2400" dirty="0" err="1"/>
              <a:t>Blockex</a:t>
            </a:r>
            <a:r>
              <a:rPr lang="en-US" altLang="en-US" sz="2400" dirty="0"/>
              <a:t> ® Max SPF 50, ten minutes after 	  applying the </a:t>
            </a:r>
            <a:r>
              <a:rPr lang="en-US" altLang="en-US" sz="2400" dirty="0" err="1"/>
              <a:t>Lightenex</a:t>
            </a:r>
            <a:r>
              <a:rPr lang="en-US" altLang="en-US" sz="2400" dirty="0"/>
              <a:t>® Bright cream.</a:t>
            </a:r>
          </a:p>
          <a:p>
            <a:endParaRPr lang="en-US" sz="2000" dirty="0"/>
          </a:p>
        </p:txBody>
      </p:sp>
      <p:pic>
        <p:nvPicPr>
          <p:cNvPr id="1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0"/>
            <a:ext cx="1521120" cy="108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5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430466" y="1204992"/>
            <a:ext cx="6795578" cy="1014458"/>
            <a:chOff x="2351470" y="1085567"/>
            <a:chExt cx="6720205" cy="1283165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51470" y="1085567"/>
              <a:ext cx="6720205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   </a:t>
              </a:r>
              <a:r>
                <a:rPr lang="en-GB" altLang="en-US" sz="2800" dirty="0" smtClean="0">
                  <a:latin typeface="Arial Rounded MT Bold" panose="020F0704030504030204" pitchFamily="34" charset="0"/>
                </a:rPr>
                <a:t>How quickly does </a:t>
              </a:r>
              <a:r>
                <a:rPr lang="en-US" altLang="en-US" sz="2800" dirty="0" err="1" smtClean="0">
                  <a:latin typeface="Arial Rounded MT Bold" panose="020F0704030504030204" pitchFamily="34" charset="0"/>
                </a:rPr>
                <a:t>Lightenex</a:t>
              </a:r>
              <a:r>
                <a:rPr lang="en-US" altLang="en-US" sz="2800" dirty="0">
                  <a:latin typeface="Arial Rounded MT Bold" panose="020F0704030504030204" pitchFamily="34" charset="0"/>
                </a:rPr>
                <a:t>® </a:t>
              </a:r>
              <a:r>
                <a:rPr lang="en-US" altLang="en-US" sz="2800" dirty="0" smtClean="0">
                  <a:latin typeface="Arial Rounded MT Bold" panose="020F0704030504030204" pitchFamily="34" charset="0"/>
                </a:rPr>
                <a:t>Bright work?</a:t>
              </a:r>
              <a:endParaRPr lang="en-US" sz="2800" dirty="0" smtClean="0">
                <a:latin typeface="Arial Rounded MT Bold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62000" y="3044806"/>
            <a:ext cx="80010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ＭＳ Ｐゴシック" charset="0"/>
              </a:rPr>
              <a:t>4-6 weeks </a:t>
            </a:r>
            <a:r>
              <a:rPr lang="en-US" sz="2400" dirty="0">
                <a:ea typeface="ＭＳ Ｐゴシック" charset="0"/>
              </a:rPr>
              <a:t>are required to see the first benefit. </a:t>
            </a:r>
            <a:endParaRPr lang="en-US" sz="2400" dirty="0" smtClean="0">
              <a:ea typeface="ＭＳ Ｐゴシック" charset="0"/>
            </a:endParaRPr>
          </a:p>
          <a:p>
            <a:pPr>
              <a:defRPr/>
            </a:pPr>
            <a:endParaRPr lang="en-US" sz="2400" dirty="0">
              <a:ea typeface="ＭＳ Ｐゴシック" charset="0"/>
            </a:endParaRPr>
          </a:p>
          <a:p>
            <a:pPr>
              <a:defRPr/>
            </a:pPr>
            <a:r>
              <a:rPr lang="en-US" sz="2400" dirty="0" smtClean="0">
                <a:ea typeface="ＭＳ Ｐゴシック" charset="0"/>
              </a:rPr>
              <a:t>i.e</a:t>
            </a:r>
            <a:r>
              <a:rPr lang="en-US" sz="2400" dirty="0">
                <a:ea typeface="ＭＳ Ｐゴシック" charset="0"/>
              </a:rPr>
              <a:t>. The time taken for epidermal cells to travel to the surface and be shed</a:t>
            </a:r>
            <a:r>
              <a:rPr lang="en-US" sz="2400" dirty="0" smtClean="0">
                <a:ea typeface="ＭＳ Ｐゴシック" charset="0"/>
              </a:rPr>
              <a:t>.</a:t>
            </a:r>
          </a:p>
          <a:p>
            <a:pPr>
              <a:defRPr/>
            </a:pPr>
            <a:endParaRPr lang="en-US" sz="2400" dirty="0">
              <a:ea typeface="ＭＳ Ｐゴシック" charset="0"/>
            </a:endParaRPr>
          </a:p>
          <a:p>
            <a:pPr>
              <a:defRPr/>
            </a:pPr>
            <a:r>
              <a:rPr lang="en-US" sz="2400" dirty="0">
                <a:ea typeface="ＭＳ Ｐゴシック" charset="0"/>
              </a:rPr>
              <a:t>Better results are achieved with continued use </a:t>
            </a:r>
          </a:p>
          <a:p>
            <a:endParaRPr lang="en-US" sz="2000" dirty="0"/>
          </a:p>
        </p:txBody>
      </p:sp>
      <p:pic>
        <p:nvPicPr>
          <p:cNvPr id="1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0"/>
            <a:ext cx="1521120" cy="108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56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225" y="2390162"/>
            <a:ext cx="2028161" cy="4391638"/>
          </a:xfrm>
          <a:prstGeom prst="rect">
            <a:avLst/>
          </a:prstGeom>
        </p:spPr>
      </p:pic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583076" y="1310641"/>
            <a:ext cx="6501310" cy="908809"/>
            <a:chOff x="2504080" y="1219200"/>
            <a:chExt cx="6501310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04080" y="1343005"/>
              <a:ext cx="3070136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  </a:t>
              </a:r>
              <a:r>
                <a:rPr lang="en-US" altLang="en-US" sz="2800" dirty="0" err="1" smtClean="0">
                  <a:latin typeface="Arial Rounded MT Bold" panose="020F0704030504030204" pitchFamily="34" charset="0"/>
                </a:rPr>
                <a:t>Lightenex</a:t>
              </a:r>
              <a:r>
                <a:rPr lang="en-US" altLang="en-US" sz="2800" dirty="0">
                  <a:latin typeface="Arial Rounded MT Bold" panose="020F0704030504030204" pitchFamily="34" charset="0"/>
                </a:rPr>
                <a:t>® Bright</a:t>
              </a:r>
              <a:endParaRPr lang="en-US" sz="2800" dirty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503872" y="2819400"/>
            <a:ext cx="742092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GB" sz="2800" dirty="0" smtClean="0"/>
              <a:t>Superficial </a:t>
            </a:r>
            <a:r>
              <a:rPr lang="en-GB" sz="2800" dirty="0"/>
              <a:t>hyperpigmentation &amp; </a:t>
            </a:r>
            <a:r>
              <a:rPr lang="en-GB" sz="2800" dirty="0" smtClean="0"/>
              <a:t>melisma</a:t>
            </a:r>
            <a:endParaRPr lang="en-GB" sz="1000" dirty="0" smtClean="0"/>
          </a:p>
          <a:p>
            <a:pPr lvl="0"/>
            <a:endParaRPr lang="en-GB" sz="1000" dirty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GB" sz="2800" dirty="0"/>
              <a:t>Before laser treatment of deep dermal </a:t>
            </a:r>
            <a:r>
              <a:rPr lang="en-GB" sz="2800" dirty="0" smtClean="0"/>
              <a:t>pigmentation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en-GB" sz="1000" dirty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GB" sz="2800" dirty="0"/>
              <a:t>Maintenance cream, once hyperpigmentation is cleared</a:t>
            </a:r>
          </a:p>
          <a:p>
            <a:endParaRPr lang="en-US" sz="2400" dirty="0"/>
          </a:p>
        </p:txBody>
      </p:sp>
      <p:pic>
        <p:nvPicPr>
          <p:cNvPr id="1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0"/>
            <a:ext cx="1521120" cy="108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9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2073</TotalTime>
  <Words>1206</Words>
  <Application>Microsoft Office PowerPoint</Application>
  <PresentationFormat>On-screen Show (4:3)</PresentationFormat>
  <Paragraphs>128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Arial Rounded MT Bold</vt:lpstr>
      <vt:lpstr>Calibri</vt:lpstr>
      <vt:lpstr>Raleway</vt:lpstr>
      <vt:lpstr>Wingdings</vt:lpstr>
      <vt:lpstr>Office Theme</vt:lpstr>
      <vt:lpstr>                                  UK’s top selling  Professional Skincare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Shoaib</dc:creator>
  <cp:lastModifiedBy>Hemang</cp:lastModifiedBy>
  <cp:revision>637</cp:revision>
  <dcterms:created xsi:type="dcterms:W3CDTF">2014-10-10T05:33:59Z</dcterms:created>
  <dcterms:modified xsi:type="dcterms:W3CDTF">2015-10-16T11:58:42Z</dcterms:modified>
</cp:coreProperties>
</file>