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29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114" d="100"/>
          <a:sy n="114" d="100"/>
        </p:scale>
        <p:origin x="9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798C2-40DF-47EF-A519-657CE5FCC1AD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E3800-2CC2-491C-8CBF-FC8B94AA48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5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8317-5EAB-4A9B-96FB-DA00BBA7921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68317-5EAB-4A9B-96FB-DA00BBA7921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AB2A-72EF-4D09-9C3A-612A049A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276994" cy="6858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>
            <a:spLocks noGrp="1"/>
          </p:cNvSpPr>
          <p:nvPr>
            <p:ph type="ctrTitle"/>
          </p:nvPr>
        </p:nvSpPr>
        <p:spPr>
          <a:xfrm>
            <a:off x="3104794" y="4374878"/>
            <a:ext cx="4820006" cy="1143000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  <a:defRPr/>
            </a:pPr>
            <a:r>
              <a:rPr lang="en-US" altLang="en-US" sz="1800" b="1" dirty="0" smtClean="0">
                <a:latin typeface="+mn-lt"/>
                <a:ea typeface="+mn-ea"/>
                <a:cs typeface="+mn-cs"/>
              </a:rPr>
              <a:t>                           </a:t>
            </a:r>
            <a:br>
              <a:rPr lang="en-US" altLang="en-US" sz="1800" b="1" dirty="0" smtClean="0">
                <a:latin typeface="+mn-lt"/>
                <a:ea typeface="+mn-ea"/>
                <a:cs typeface="+mn-cs"/>
              </a:rPr>
            </a:br>
            <a:r>
              <a:rPr lang="en-US" altLang="en-US" sz="1800" b="1" dirty="0" smtClean="0">
                <a:latin typeface="+mn-lt"/>
                <a:ea typeface="+mn-ea"/>
                <a:cs typeface="+mn-cs"/>
              </a:rPr>
              <a:t/>
            </a:r>
            <a:br>
              <a:rPr lang="en-US" altLang="en-US" sz="1800" b="1" dirty="0" smtClean="0">
                <a:latin typeface="+mn-lt"/>
                <a:ea typeface="+mn-ea"/>
                <a:cs typeface="+mn-cs"/>
              </a:rPr>
            </a:br>
            <a:r>
              <a:rPr lang="en-US" altLang="en-US" sz="1800" b="1" dirty="0" smtClean="0">
                <a:latin typeface="+mn-lt"/>
                <a:ea typeface="+mn-ea"/>
                <a:cs typeface="+mn-cs"/>
              </a:rPr>
              <a:t>                    </a:t>
            </a:r>
            <a:r>
              <a:rPr lang="en-US" altLang="en-US" sz="2000" b="1" dirty="0" smtClean="0">
                <a:latin typeface="+mn-lt"/>
                <a:ea typeface="+mn-ea"/>
                <a:cs typeface="+mn-cs"/>
              </a:rPr>
              <a:t>UK’s top selling Professional Skincare</a:t>
            </a: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endParaRPr lang="en-US" sz="4800" dirty="0">
              <a:ea typeface="+mj-ea"/>
            </a:endParaRPr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3230349" y="5632718"/>
            <a:ext cx="5608851" cy="487978"/>
          </a:xfrm>
        </p:spPr>
        <p:txBody>
          <a:bodyPr>
            <a:noAutofit/>
          </a:bodyPr>
          <a:lstStyle/>
          <a:p>
            <a:r>
              <a:rPr lang="en-US" altLang="en-US" sz="2400" b="1" dirty="0" err="1">
                <a:solidFill>
                  <a:schemeClr val="tx1"/>
                </a:solidFill>
              </a:rPr>
              <a:t>PharmaClinix</a:t>
            </a:r>
            <a:r>
              <a:rPr lang="en-US" altLang="en-US" sz="2400" b="1" dirty="0">
                <a:solidFill>
                  <a:schemeClr val="tx1"/>
                </a:solidFill>
              </a:rPr>
              <a:t> Ltd, Unit 3 </a:t>
            </a:r>
            <a:r>
              <a:rPr lang="en-US" altLang="en-US" sz="2400" b="1" dirty="0" err="1">
                <a:solidFill>
                  <a:schemeClr val="tx1"/>
                </a:solidFill>
              </a:rPr>
              <a:t>Issigonis</a:t>
            </a:r>
            <a:r>
              <a:rPr lang="en-US" altLang="en-US" sz="2400" b="1" dirty="0">
                <a:solidFill>
                  <a:schemeClr val="tx1"/>
                </a:solidFill>
              </a:rPr>
              <a:t> House, Cowley Road, London, W3 7UN, UK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2301983"/>
            <a:ext cx="4572000" cy="2142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v"/>
              <a:defRPr/>
            </a:pPr>
            <a:r>
              <a:rPr lang="en-US" sz="2400" b="1" dirty="0"/>
              <a:t>Fast acting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v"/>
              <a:defRPr/>
            </a:pPr>
            <a:r>
              <a:rPr lang="en-US" sz="2400" b="1" dirty="0"/>
              <a:t>Complex formulations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v"/>
              <a:defRPr/>
            </a:pPr>
            <a:r>
              <a:rPr lang="en-US" sz="2400" b="1" dirty="0"/>
              <a:t>Clinically proven ingredients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v"/>
              <a:defRPr/>
            </a:pPr>
            <a:r>
              <a:rPr lang="en-US" sz="2400" b="1" dirty="0"/>
              <a:t>Economical price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1" name="Picture 5" descr="ukfla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263" y="4547556"/>
            <a:ext cx="10366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194" y="616340"/>
            <a:ext cx="3657600" cy="11904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263" y="1828800"/>
            <a:ext cx="3492063" cy="52317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796438" y="1310641"/>
            <a:ext cx="6287948" cy="908809"/>
            <a:chOff x="2717442" y="1219200"/>
            <a:chExt cx="6287948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17442" y="1369084"/>
              <a:ext cx="3887218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4000" dirty="0" smtClean="0">
                  <a:latin typeface="Arial Rounded MT Bold" panose="020F0704030504030204" pitchFamily="34" charset="0"/>
                </a:rPr>
                <a:t>   </a:t>
              </a:r>
              <a:r>
                <a:rPr lang="en-US" sz="4000" dirty="0" err="1" smtClean="0">
                  <a:latin typeface="Arial Rounded MT Bold" panose="020F0704030504030204" pitchFamily="34" charset="0"/>
                </a:rPr>
                <a:t>Lightenex</a:t>
              </a:r>
              <a:r>
                <a:rPr lang="en-US" sz="4000" dirty="0" smtClean="0">
                  <a:latin typeface="Arial Rounded MT Bold" panose="020F0704030504030204" pitchFamily="34" charset="0"/>
                </a:rPr>
                <a:t>® Gold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2319207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030000"/>
                </a:solidFill>
              </a:rPr>
              <a:t>Lactic acid directly suppresses melanin formation by directly inhibiting </a:t>
            </a:r>
            <a:r>
              <a:rPr lang="en-GB" sz="2400" dirty="0" err="1">
                <a:solidFill>
                  <a:srgbClr val="030000"/>
                </a:solidFill>
              </a:rPr>
              <a:t>tyrosinase</a:t>
            </a:r>
            <a:r>
              <a:rPr lang="en-GB" sz="2400" dirty="0">
                <a:solidFill>
                  <a:srgbClr val="030000"/>
                </a:solidFill>
              </a:rPr>
              <a:t> activity</a:t>
            </a:r>
            <a:r>
              <a:rPr lang="en-GB" sz="2400" dirty="0" smtClean="0">
                <a:solidFill>
                  <a:srgbClr val="030000"/>
                </a:solidFill>
              </a:rPr>
              <a:t>, an </a:t>
            </a:r>
            <a:r>
              <a:rPr lang="en-GB" sz="2400" dirty="0">
                <a:solidFill>
                  <a:srgbClr val="030000"/>
                </a:solidFill>
              </a:rPr>
              <a:t>effect independent of their acidic nature. Therefore Lactic acid works on </a:t>
            </a:r>
            <a:r>
              <a:rPr lang="en-GB" sz="2400" dirty="0" err="1">
                <a:solidFill>
                  <a:srgbClr val="030000"/>
                </a:solidFill>
              </a:rPr>
              <a:t>Pigmentary</a:t>
            </a:r>
            <a:r>
              <a:rPr lang="en-GB" sz="2400" dirty="0">
                <a:solidFill>
                  <a:srgbClr val="030000"/>
                </a:solidFill>
              </a:rPr>
              <a:t> lesions not only by accelerating the turnover of the epidermis but also by directly inhibiting  melanin formation in Melanocytes</a:t>
            </a:r>
            <a:r>
              <a:rPr lang="en-GB" sz="2400" dirty="0" smtClean="0">
                <a:solidFill>
                  <a:srgbClr val="030000"/>
                </a:solidFill>
              </a:rPr>
              <a:t>.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GB" sz="2400" dirty="0" err="1" smtClean="0">
                <a:solidFill>
                  <a:srgbClr val="030000"/>
                </a:solidFill>
              </a:rPr>
              <a:t>Lightenex</a:t>
            </a:r>
            <a:r>
              <a:rPr lang="en-GB" sz="2400" dirty="0" smtClean="0">
                <a:solidFill>
                  <a:srgbClr val="030000"/>
                </a:solidFill>
              </a:rPr>
              <a:t>® </a:t>
            </a:r>
            <a:r>
              <a:rPr lang="en-GB" sz="2400" dirty="0">
                <a:solidFill>
                  <a:srgbClr val="030000"/>
                </a:solidFill>
              </a:rPr>
              <a:t>Gold contains 5%L-Lactic acid.</a:t>
            </a:r>
          </a:p>
          <a:p>
            <a:pPr>
              <a:lnSpc>
                <a:spcPct val="110000"/>
              </a:lnSpc>
            </a:pPr>
            <a:endParaRPr lang="en-GB" sz="2400" dirty="0" smtClean="0">
              <a:solidFill>
                <a:srgbClr val="030000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GB" sz="1600" b="1" dirty="0" smtClean="0">
                <a:solidFill>
                  <a:srgbClr val="030000"/>
                </a:solidFill>
              </a:rPr>
              <a:t>REF-8The </a:t>
            </a:r>
            <a:r>
              <a:rPr lang="en-GB" sz="1600" b="1" dirty="0">
                <a:solidFill>
                  <a:srgbClr val="030000"/>
                </a:solidFill>
              </a:rPr>
              <a:t>Inhibitory effect of Lactic acid on melanin synthesis in Melanoma </a:t>
            </a:r>
            <a:r>
              <a:rPr lang="en-GB" sz="1600" b="1" dirty="0" err="1">
                <a:solidFill>
                  <a:srgbClr val="030000"/>
                </a:solidFill>
              </a:rPr>
              <a:t>cells.Exo</a:t>
            </a:r>
            <a:r>
              <a:rPr lang="en-GB" sz="1600" b="1" dirty="0">
                <a:solidFill>
                  <a:srgbClr val="030000"/>
                </a:solidFill>
              </a:rPr>
              <a:t> Dermatol.2003;12Suppl2:43-50.Usuki </a:t>
            </a:r>
            <a:r>
              <a:rPr lang="en-GB" sz="1600" b="1" dirty="0" err="1">
                <a:solidFill>
                  <a:srgbClr val="030000"/>
                </a:solidFill>
              </a:rPr>
              <a:t>A,Ohashi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A,Sato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H,Ochiai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Y,Ichihashi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M,Funasaka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Y.Division</a:t>
            </a:r>
            <a:r>
              <a:rPr lang="en-GB" sz="1600" b="1" dirty="0">
                <a:solidFill>
                  <a:srgbClr val="030000"/>
                </a:solidFill>
              </a:rPr>
              <a:t> of </a:t>
            </a:r>
            <a:r>
              <a:rPr lang="en-GB" sz="1600" b="1" dirty="0" err="1">
                <a:solidFill>
                  <a:srgbClr val="030000"/>
                </a:solidFill>
              </a:rPr>
              <a:t>Dermatology,Dept</a:t>
            </a:r>
            <a:r>
              <a:rPr lang="en-GB" sz="1600" b="1" dirty="0">
                <a:solidFill>
                  <a:srgbClr val="030000"/>
                </a:solidFill>
              </a:rPr>
              <a:t> of Clinical and Molecular </a:t>
            </a:r>
            <a:r>
              <a:rPr lang="en-GB" sz="1600" b="1" dirty="0" err="1">
                <a:solidFill>
                  <a:srgbClr val="030000"/>
                </a:solidFill>
              </a:rPr>
              <a:t>Medicine,Kobe</a:t>
            </a:r>
            <a:r>
              <a:rPr lang="en-GB" sz="1600" b="1" dirty="0">
                <a:solidFill>
                  <a:srgbClr val="030000"/>
                </a:solidFill>
              </a:rPr>
              <a:t> University Graduate School of </a:t>
            </a:r>
            <a:r>
              <a:rPr lang="en-GB" sz="1600" b="1" dirty="0" err="1">
                <a:solidFill>
                  <a:srgbClr val="030000"/>
                </a:solidFill>
              </a:rPr>
              <a:t>Medicine,Kobe,Japan</a:t>
            </a:r>
            <a:r>
              <a:rPr lang="en-GB" sz="1600" b="1" dirty="0">
                <a:solidFill>
                  <a:srgbClr val="030000"/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1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40000"/>
              </a:lnSpc>
            </a:pPr>
            <a:endParaRPr lang="en-GB" sz="1600" dirty="0">
              <a:solidFill>
                <a:srgbClr val="03000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30000"/>
              </a:solidFill>
            </a:endParaRP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1"/>
            <a:ext cx="1269046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05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796438" y="1310641"/>
            <a:ext cx="6287948" cy="908809"/>
            <a:chOff x="2717442" y="1219200"/>
            <a:chExt cx="6287948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17442" y="1369084"/>
              <a:ext cx="3887218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4000" dirty="0" smtClean="0">
                  <a:latin typeface="Arial Rounded MT Bold" panose="020F0704030504030204" pitchFamily="34" charset="0"/>
                </a:rPr>
                <a:t>   </a:t>
              </a:r>
              <a:r>
                <a:rPr lang="en-US" sz="4000" dirty="0" err="1">
                  <a:latin typeface="Arial Rounded MT Bold" panose="020F0704030504030204" pitchFamily="34" charset="0"/>
                </a:rPr>
                <a:t>Lightenex</a:t>
              </a:r>
              <a:r>
                <a:rPr lang="en-US" sz="4000" dirty="0">
                  <a:latin typeface="Arial Rounded MT Bold" panose="020F0704030504030204" pitchFamily="34" charset="0"/>
                </a:rPr>
                <a:t>® Gold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228600" y="2319207"/>
            <a:ext cx="8855786" cy="553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dirty="0" err="1" smtClean="0">
                <a:solidFill>
                  <a:srgbClr val="030000"/>
                </a:solidFill>
              </a:rPr>
              <a:t>Lightenex</a:t>
            </a:r>
            <a:r>
              <a:rPr lang="en-GB" sz="2400" dirty="0" smtClean="0">
                <a:solidFill>
                  <a:srgbClr val="030000"/>
                </a:solidFill>
              </a:rPr>
              <a:t>® </a:t>
            </a:r>
            <a:r>
              <a:rPr lang="en-GB" sz="2400" dirty="0">
                <a:solidFill>
                  <a:srgbClr val="030000"/>
                </a:solidFill>
              </a:rPr>
              <a:t>Gold contains 0.25% </a:t>
            </a:r>
            <a:r>
              <a:rPr lang="en-GB" sz="2400" dirty="0" err="1">
                <a:solidFill>
                  <a:srgbClr val="030000"/>
                </a:solidFill>
              </a:rPr>
              <a:t>Retinaldehyde</a:t>
            </a:r>
            <a:r>
              <a:rPr lang="en-GB" sz="2400" dirty="0">
                <a:solidFill>
                  <a:srgbClr val="030000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GB" sz="2400" dirty="0" err="1">
                <a:solidFill>
                  <a:srgbClr val="030000"/>
                </a:solidFill>
              </a:rPr>
              <a:t>Reinaldehyde</a:t>
            </a:r>
            <a:r>
              <a:rPr lang="en-GB" sz="2400" dirty="0">
                <a:solidFill>
                  <a:srgbClr val="030000"/>
                </a:solidFill>
              </a:rPr>
              <a:t> has been shown to improve </a:t>
            </a:r>
            <a:r>
              <a:rPr lang="en-GB" sz="2400" dirty="0" err="1">
                <a:solidFill>
                  <a:srgbClr val="030000"/>
                </a:solidFill>
              </a:rPr>
              <a:t>dyspigmentation</a:t>
            </a:r>
            <a:r>
              <a:rPr lang="en-GB" sz="2400" dirty="0">
                <a:solidFill>
                  <a:srgbClr val="030000"/>
                </a:solidFill>
              </a:rPr>
              <a:t> by one step conversion to Retinoic acid followed by: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030000"/>
                </a:solidFill>
              </a:rPr>
              <a:t> Increasing epidermal cell turnover-</a:t>
            </a:r>
            <a:r>
              <a:rPr lang="en-GB" sz="2400" dirty="0" err="1">
                <a:solidFill>
                  <a:srgbClr val="030000"/>
                </a:solidFill>
              </a:rPr>
              <a:t>Epidermopoesis</a:t>
            </a:r>
            <a:r>
              <a:rPr lang="en-GB" sz="2400" dirty="0">
                <a:solidFill>
                  <a:srgbClr val="030000"/>
                </a:solidFill>
              </a:rPr>
              <a:t>.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030000"/>
                </a:solidFill>
              </a:rPr>
              <a:t>Decreases </a:t>
            </a:r>
            <a:r>
              <a:rPr lang="en-GB" sz="2400" dirty="0" err="1">
                <a:solidFill>
                  <a:srgbClr val="030000"/>
                </a:solidFill>
              </a:rPr>
              <a:t>melanosomal</a:t>
            </a:r>
            <a:r>
              <a:rPr lang="en-GB" sz="2400" dirty="0">
                <a:solidFill>
                  <a:srgbClr val="030000"/>
                </a:solidFill>
              </a:rPr>
              <a:t> transfer of Melanin.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030000"/>
                </a:solidFill>
              </a:rPr>
              <a:t>Stratum </a:t>
            </a:r>
            <a:r>
              <a:rPr lang="en-GB" sz="2400" dirty="0" err="1">
                <a:solidFill>
                  <a:srgbClr val="030000"/>
                </a:solidFill>
              </a:rPr>
              <a:t>corneum</a:t>
            </a:r>
            <a:r>
              <a:rPr lang="en-GB" sz="2400" dirty="0">
                <a:solidFill>
                  <a:srgbClr val="030000"/>
                </a:solidFill>
              </a:rPr>
              <a:t> changes to affect the permeability barrier to facilitate the penetration of </a:t>
            </a:r>
            <a:r>
              <a:rPr lang="en-GB" sz="2400" dirty="0" err="1">
                <a:solidFill>
                  <a:srgbClr val="030000"/>
                </a:solidFill>
              </a:rPr>
              <a:t>dispigmenting</a:t>
            </a:r>
            <a:r>
              <a:rPr lang="en-GB" sz="2400" dirty="0">
                <a:solidFill>
                  <a:srgbClr val="030000"/>
                </a:solidFill>
              </a:rPr>
              <a:t> agents in the Epidermis.</a:t>
            </a:r>
          </a:p>
          <a:p>
            <a:endParaRPr lang="en-GB" sz="1050" b="1" dirty="0">
              <a:solidFill>
                <a:srgbClr val="030000"/>
              </a:solidFill>
            </a:endParaRPr>
          </a:p>
          <a:p>
            <a:endParaRPr lang="en-GB" sz="1050" b="1" dirty="0">
              <a:solidFill>
                <a:srgbClr val="030000"/>
              </a:solidFill>
            </a:endParaRPr>
          </a:p>
          <a:p>
            <a:r>
              <a:rPr lang="en-GB" sz="1600" b="1" dirty="0" smtClean="0">
                <a:solidFill>
                  <a:srgbClr val="030000"/>
                </a:solidFill>
              </a:rPr>
              <a:t>REF-9 </a:t>
            </a:r>
            <a:r>
              <a:rPr lang="en-GB" sz="1600" b="1" dirty="0">
                <a:solidFill>
                  <a:srgbClr val="030000"/>
                </a:solidFill>
              </a:rPr>
              <a:t>-</a:t>
            </a:r>
            <a:r>
              <a:rPr lang="en-GB" sz="1600" b="1" dirty="0" err="1">
                <a:solidFill>
                  <a:srgbClr val="030000"/>
                </a:solidFill>
              </a:rPr>
              <a:t>Ortonne,JP</a:t>
            </a:r>
            <a:r>
              <a:rPr lang="en-GB" sz="1600" b="1" dirty="0">
                <a:solidFill>
                  <a:srgbClr val="030000"/>
                </a:solidFill>
              </a:rPr>
              <a:t>(2006):Retinoid therapy of </a:t>
            </a:r>
            <a:r>
              <a:rPr lang="en-GB" sz="1600" b="1" dirty="0" err="1">
                <a:solidFill>
                  <a:srgbClr val="030000"/>
                </a:solidFill>
              </a:rPr>
              <a:t>Pigmentary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disorders.Dermatologic</a:t>
            </a:r>
            <a:r>
              <a:rPr lang="en-GB" sz="1600" b="1" dirty="0">
                <a:solidFill>
                  <a:srgbClr val="030000"/>
                </a:solidFill>
              </a:rPr>
              <a:t> Therapy,19:280-288doi:10.1111/j.15  29-8019.  2006.00085.x</a:t>
            </a:r>
          </a:p>
          <a:p>
            <a:pPr>
              <a:lnSpc>
                <a:spcPct val="11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1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40000"/>
              </a:lnSpc>
            </a:pPr>
            <a:endParaRPr lang="en-GB" sz="1600" dirty="0">
              <a:solidFill>
                <a:srgbClr val="03000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30000"/>
              </a:solidFill>
            </a:endParaRP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1"/>
            <a:ext cx="1269046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47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796438" y="1310641"/>
            <a:ext cx="6287948" cy="908809"/>
            <a:chOff x="2717442" y="1219200"/>
            <a:chExt cx="6287948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17442" y="1369084"/>
              <a:ext cx="3540969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err="1">
                  <a:latin typeface="Arial Rounded MT Bold" panose="020F0704030504030204" pitchFamily="34" charset="0"/>
                </a:rPr>
                <a:t>Lightenex</a:t>
              </a:r>
              <a:r>
                <a:rPr lang="en-US" sz="4000" dirty="0">
                  <a:latin typeface="Arial Rounded MT Bold" panose="020F0704030504030204" pitchFamily="34" charset="0"/>
                </a:rPr>
                <a:t>® Gold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2319207"/>
            <a:ext cx="9144000" cy="594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dirty="0" err="1" smtClean="0">
                <a:solidFill>
                  <a:srgbClr val="030000"/>
                </a:solidFill>
              </a:rPr>
              <a:t>Lightenex</a:t>
            </a:r>
            <a:r>
              <a:rPr lang="en-GB" sz="2400" dirty="0" smtClean="0">
                <a:solidFill>
                  <a:srgbClr val="030000"/>
                </a:solidFill>
              </a:rPr>
              <a:t>® </a:t>
            </a:r>
            <a:r>
              <a:rPr lang="en-GB" sz="2400" dirty="0">
                <a:solidFill>
                  <a:srgbClr val="030000"/>
                </a:solidFill>
              </a:rPr>
              <a:t>Gold contains 3% </a:t>
            </a:r>
            <a:r>
              <a:rPr lang="en-GB" sz="2400" dirty="0" err="1">
                <a:solidFill>
                  <a:srgbClr val="030000"/>
                </a:solidFill>
              </a:rPr>
              <a:t>Niacinamide</a:t>
            </a:r>
            <a:r>
              <a:rPr lang="en-GB" sz="2400" dirty="0">
                <a:solidFill>
                  <a:srgbClr val="030000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GB" sz="2400" dirty="0">
                <a:solidFill>
                  <a:srgbClr val="030000"/>
                </a:solidFill>
              </a:rPr>
              <a:t>A 138 (one hundred and thirty eight )subject clinical trial using 5% and 2% </a:t>
            </a:r>
            <a:r>
              <a:rPr lang="en-GB" sz="2400" dirty="0" err="1">
                <a:solidFill>
                  <a:srgbClr val="030000"/>
                </a:solidFill>
              </a:rPr>
              <a:t>Niacinamide</a:t>
            </a:r>
            <a:r>
              <a:rPr lang="en-GB" sz="2400" dirty="0">
                <a:solidFill>
                  <a:srgbClr val="030000"/>
                </a:solidFill>
              </a:rPr>
              <a:t> as well as detailed in-vitro studies showed: </a:t>
            </a:r>
            <a:endParaRPr lang="en-GB" sz="2400" dirty="0" smtClean="0">
              <a:solidFill>
                <a:srgbClr val="030000"/>
              </a:solidFill>
            </a:endParaRPr>
          </a:p>
          <a:p>
            <a:pPr>
              <a:lnSpc>
                <a:spcPct val="12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GB" sz="2000" dirty="0" err="1">
                <a:solidFill>
                  <a:srgbClr val="030000"/>
                </a:solidFill>
              </a:rPr>
              <a:t>Niacinamide</a:t>
            </a:r>
            <a:r>
              <a:rPr lang="en-GB" sz="2000" dirty="0">
                <a:solidFill>
                  <a:srgbClr val="030000"/>
                </a:solidFill>
              </a:rPr>
              <a:t> gave 35-68%inhibition of </a:t>
            </a:r>
            <a:r>
              <a:rPr lang="en-GB" sz="2000" dirty="0" err="1">
                <a:solidFill>
                  <a:srgbClr val="030000"/>
                </a:solidFill>
              </a:rPr>
              <a:t>Melanosome</a:t>
            </a:r>
            <a:r>
              <a:rPr lang="en-GB" sz="2000" dirty="0">
                <a:solidFill>
                  <a:srgbClr val="030000"/>
                </a:solidFill>
              </a:rPr>
              <a:t> transfer in the </a:t>
            </a:r>
          </a:p>
          <a:p>
            <a:pPr>
              <a:lnSpc>
                <a:spcPct val="120000"/>
              </a:lnSpc>
            </a:pPr>
            <a:r>
              <a:rPr lang="en-GB" sz="2000" dirty="0">
                <a:solidFill>
                  <a:srgbClr val="030000"/>
                </a:solidFill>
              </a:rPr>
              <a:t> </a:t>
            </a:r>
            <a:r>
              <a:rPr lang="en-GB" sz="2000" dirty="0" smtClean="0">
                <a:solidFill>
                  <a:srgbClr val="030000"/>
                </a:solidFill>
              </a:rPr>
              <a:t>co-culture(melanocyte/keratinocyte)model.</a:t>
            </a:r>
            <a:endParaRPr lang="en-GB" sz="2000" dirty="0">
              <a:solidFill>
                <a:srgbClr val="030000"/>
              </a:solidFill>
            </a:endParaRP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rgbClr val="030000"/>
                </a:solidFill>
              </a:rPr>
              <a:t>In the clinical studies, </a:t>
            </a:r>
            <a:r>
              <a:rPr lang="en-GB" sz="2000" dirty="0" err="1">
                <a:solidFill>
                  <a:srgbClr val="030000"/>
                </a:solidFill>
              </a:rPr>
              <a:t>Niacinamide</a:t>
            </a:r>
            <a:r>
              <a:rPr lang="en-GB" sz="2000" dirty="0">
                <a:solidFill>
                  <a:srgbClr val="030000"/>
                </a:solidFill>
              </a:rPr>
              <a:t> significantly decreased Hyperpigmentation and increased skin lightness compared with vehicle alone after 4 weeks of use</a:t>
            </a:r>
            <a:r>
              <a:rPr lang="en-GB" sz="2000" dirty="0" smtClean="0">
                <a:solidFill>
                  <a:srgbClr val="030000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en-GB" sz="2000" dirty="0">
              <a:solidFill>
                <a:srgbClr val="03000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400" b="1" dirty="0">
                <a:solidFill>
                  <a:srgbClr val="030000"/>
                </a:solidFill>
              </a:rPr>
              <a:t>REF9-Hakozaki,T.,Minwalla,L.,Zhuang,J.,ChhoaM.,Matsubara,A.,Miyamoto,K.,GreatensA.,Hillebrand,G.,  </a:t>
            </a:r>
            <a:r>
              <a:rPr lang="en-GB" sz="1400" b="1" dirty="0" err="1">
                <a:solidFill>
                  <a:srgbClr val="030000"/>
                </a:solidFill>
              </a:rPr>
              <a:t>Bissett</a:t>
            </a:r>
            <a:r>
              <a:rPr lang="en-GB" sz="1400" b="1" dirty="0">
                <a:solidFill>
                  <a:srgbClr val="030000"/>
                </a:solidFill>
              </a:rPr>
              <a:t> </a:t>
            </a:r>
            <a:r>
              <a:rPr lang="en-GB" sz="1400" b="1" dirty="0" err="1">
                <a:solidFill>
                  <a:srgbClr val="030000"/>
                </a:solidFill>
              </a:rPr>
              <a:t>D,and</a:t>
            </a:r>
            <a:r>
              <a:rPr lang="en-GB" sz="1400" b="1" dirty="0">
                <a:solidFill>
                  <a:srgbClr val="030000"/>
                </a:solidFill>
              </a:rPr>
              <a:t> </a:t>
            </a:r>
            <a:r>
              <a:rPr lang="en-GB" sz="1400" b="1" dirty="0" err="1">
                <a:solidFill>
                  <a:srgbClr val="030000"/>
                </a:solidFill>
              </a:rPr>
              <a:t>Boissy,R</a:t>
            </a:r>
            <a:r>
              <a:rPr lang="en-GB" sz="1400" b="1" dirty="0">
                <a:solidFill>
                  <a:srgbClr val="030000"/>
                </a:solidFill>
              </a:rPr>
              <a:t>.(2002),The effect of </a:t>
            </a:r>
            <a:r>
              <a:rPr lang="en-GB" sz="1400" b="1" dirty="0" err="1">
                <a:solidFill>
                  <a:srgbClr val="030000"/>
                </a:solidFill>
              </a:rPr>
              <a:t>Niacinamide</a:t>
            </a:r>
            <a:r>
              <a:rPr lang="en-GB" sz="1400" b="1" dirty="0">
                <a:solidFill>
                  <a:srgbClr val="030000"/>
                </a:solidFill>
              </a:rPr>
              <a:t> on reducing cutaneous pigmentation and suppression of </a:t>
            </a:r>
            <a:r>
              <a:rPr lang="en-GB" sz="1400" b="1" dirty="0" err="1">
                <a:solidFill>
                  <a:srgbClr val="030000"/>
                </a:solidFill>
              </a:rPr>
              <a:t>Melanosome</a:t>
            </a:r>
            <a:r>
              <a:rPr lang="en-GB" sz="1400" b="1" dirty="0">
                <a:solidFill>
                  <a:srgbClr val="030000"/>
                </a:solidFill>
              </a:rPr>
              <a:t> </a:t>
            </a:r>
            <a:r>
              <a:rPr lang="en-GB" sz="1400" b="1" dirty="0" err="1">
                <a:solidFill>
                  <a:srgbClr val="030000"/>
                </a:solidFill>
              </a:rPr>
              <a:t>transfer.British</a:t>
            </a:r>
            <a:r>
              <a:rPr lang="en-GB" sz="1400" b="1" dirty="0">
                <a:solidFill>
                  <a:srgbClr val="030000"/>
                </a:solidFill>
              </a:rPr>
              <a:t> Journal of Dermatology,147:20-31.doi:10.1046/j.1365-2133.2002.04834.x</a:t>
            </a:r>
          </a:p>
          <a:p>
            <a:pPr>
              <a:lnSpc>
                <a:spcPct val="11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1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40000"/>
              </a:lnSpc>
            </a:pPr>
            <a:endParaRPr lang="en-GB" sz="1600" dirty="0">
              <a:solidFill>
                <a:srgbClr val="03000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30000"/>
              </a:solidFill>
            </a:endParaRP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1"/>
            <a:ext cx="1269046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996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796438" y="1310641"/>
            <a:ext cx="6287948" cy="908809"/>
            <a:chOff x="2717442" y="1219200"/>
            <a:chExt cx="6287948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17442" y="1369084"/>
              <a:ext cx="3540969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err="1">
                  <a:latin typeface="Arial Rounded MT Bold" panose="020F0704030504030204" pitchFamily="34" charset="0"/>
                </a:rPr>
                <a:t>Lightenex</a:t>
              </a:r>
              <a:r>
                <a:rPr lang="en-US" sz="4000" dirty="0">
                  <a:latin typeface="Arial Rounded MT Bold" panose="020F0704030504030204" pitchFamily="34" charset="0"/>
                </a:rPr>
                <a:t>® Gold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2319207"/>
            <a:ext cx="9144000" cy="611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dirty="0" err="1" smtClean="0">
                <a:solidFill>
                  <a:srgbClr val="030000"/>
                </a:solidFill>
              </a:rPr>
              <a:t>Lightenex</a:t>
            </a:r>
            <a:r>
              <a:rPr lang="en-GB" sz="2400" dirty="0" smtClean="0">
                <a:solidFill>
                  <a:srgbClr val="030000"/>
                </a:solidFill>
              </a:rPr>
              <a:t>® </a:t>
            </a:r>
            <a:r>
              <a:rPr lang="en-GB" sz="2400" dirty="0">
                <a:solidFill>
                  <a:srgbClr val="030000"/>
                </a:solidFill>
              </a:rPr>
              <a:t>Gold contains 3% </a:t>
            </a:r>
            <a:r>
              <a:rPr lang="en-GB" sz="2400" dirty="0" err="1">
                <a:solidFill>
                  <a:srgbClr val="030000"/>
                </a:solidFill>
              </a:rPr>
              <a:t>Niacinamide</a:t>
            </a:r>
            <a:r>
              <a:rPr lang="en-GB" sz="2400" dirty="0">
                <a:solidFill>
                  <a:srgbClr val="030000"/>
                </a:solidFill>
              </a:rPr>
              <a:t> &amp; 3% N-Acetyl </a:t>
            </a:r>
            <a:r>
              <a:rPr lang="en-GB" sz="2400" dirty="0" err="1">
                <a:solidFill>
                  <a:srgbClr val="030000"/>
                </a:solidFill>
              </a:rPr>
              <a:t>Glucosaminie</a:t>
            </a:r>
            <a:r>
              <a:rPr lang="en-GB" sz="2400" dirty="0">
                <a:solidFill>
                  <a:srgbClr val="030000"/>
                </a:solidFill>
              </a:rPr>
              <a:t> (NAG). A detailed 10(ten) week double-</a:t>
            </a:r>
            <a:r>
              <a:rPr lang="en-GB" sz="2400" dirty="0" err="1">
                <a:solidFill>
                  <a:srgbClr val="030000"/>
                </a:solidFill>
              </a:rPr>
              <a:t>blind,vehicle</a:t>
            </a:r>
            <a:r>
              <a:rPr lang="en-GB" sz="2400" dirty="0">
                <a:solidFill>
                  <a:srgbClr val="030000"/>
                </a:solidFill>
              </a:rPr>
              <a:t> controlled , full-face, </a:t>
            </a:r>
            <a:r>
              <a:rPr lang="en-GB" sz="2400" dirty="0" err="1">
                <a:solidFill>
                  <a:srgbClr val="030000"/>
                </a:solidFill>
              </a:rPr>
              <a:t>parrallel</a:t>
            </a:r>
            <a:r>
              <a:rPr lang="en-GB" sz="2400" dirty="0">
                <a:solidFill>
                  <a:srgbClr val="030000"/>
                </a:solidFill>
              </a:rPr>
              <a:t> group clinical study in101 tested women between 40-60 </a:t>
            </a:r>
            <a:r>
              <a:rPr lang="en-GB" sz="2400" dirty="0" err="1">
                <a:solidFill>
                  <a:srgbClr val="030000"/>
                </a:solidFill>
              </a:rPr>
              <a:t>yrs</a:t>
            </a:r>
            <a:r>
              <a:rPr lang="en-GB" sz="2400" dirty="0">
                <a:solidFill>
                  <a:srgbClr val="030000"/>
                </a:solidFill>
              </a:rPr>
              <a:t> of age with 101 controls were given 4% </a:t>
            </a:r>
            <a:r>
              <a:rPr lang="en-GB" sz="2400" dirty="0" err="1">
                <a:solidFill>
                  <a:srgbClr val="030000"/>
                </a:solidFill>
              </a:rPr>
              <a:t>Niacinamide</a:t>
            </a:r>
            <a:r>
              <a:rPr lang="en-GB" sz="2400" dirty="0">
                <a:solidFill>
                  <a:srgbClr val="030000"/>
                </a:solidFill>
              </a:rPr>
              <a:t> &amp; 2%(NAG) showed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030000"/>
                </a:solidFill>
              </a:rPr>
              <a:t>The </a:t>
            </a:r>
            <a:r>
              <a:rPr lang="en-GB" sz="2400" dirty="0" err="1">
                <a:solidFill>
                  <a:srgbClr val="030000"/>
                </a:solidFill>
              </a:rPr>
              <a:t>Niacinamide</a:t>
            </a:r>
            <a:r>
              <a:rPr lang="en-GB" sz="2400" dirty="0">
                <a:solidFill>
                  <a:srgbClr val="030000"/>
                </a:solidFill>
              </a:rPr>
              <a:t> + NAG combination reduced the appearance of </a:t>
            </a:r>
            <a:r>
              <a:rPr lang="en-GB" sz="2400" dirty="0" err="1">
                <a:solidFill>
                  <a:srgbClr val="030000"/>
                </a:solidFill>
              </a:rPr>
              <a:t>hypermelanization</a:t>
            </a:r>
            <a:r>
              <a:rPr lang="en-GB" sz="2400" dirty="0">
                <a:solidFill>
                  <a:srgbClr val="030000"/>
                </a:solidFill>
              </a:rPr>
              <a:t>  significantly( P&lt;0.05)</a:t>
            </a:r>
          </a:p>
          <a:p>
            <a:endParaRPr lang="en-US" sz="2400" dirty="0" smtClean="0"/>
          </a:p>
          <a:p>
            <a:r>
              <a:rPr lang="en-GB" sz="1400" b="1" dirty="0" smtClean="0">
                <a:solidFill>
                  <a:srgbClr val="030000"/>
                </a:solidFill>
              </a:rPr>
              <a:t>REF </a:t>
            </a:r>
            <a:r>
              <a:rPr lang="en-GB" sz="1400" b="1" dirty="0">
                <a:solidFill>
                  <a:srgbClr val="030000"/>
                </a:solidFill>
              </a:rPr>
              <a:t>10-Reduction in the appearance of facial hyperpigmentation after use of topical </a:t>
            </a:r>
            <a:r>
              <a:rPr lang="en-GB" sz="1400" b="1" dirty="0" err="1">
                <a:solidFill>
                  <a:srgbClr val="030000"/>
                </a:solidFill>
              </a:rPr>
              <a:t>Niacinamide</a:t>
            </a:r>
            <a:r>
              <a:rPr lang="en-GB" sz="1400" b="1" dirty="0">
                <a:solidFill>
                  <a:srgbClr val="030000"/>
                </a:solidFill>
              </a:rPr>
              <a:t> &amp;</a:t>
            </a:r>
            <a:r>
              <a:rPr lang="en-GB" sz="1400" b="1" dirty="0" err="1">
                <a:solidFill>
                  <a:srgbClr val="030000"/>
                </a:solidFill>
              </a:rPr>
              <a:t>NAG:results</a:t>
            </a:r>
            <a:r>
              <a:rPr lang="en-GB" sz="1400" b="1" dirty="0">
                <a:solidFill>
                  <a:srgbClr val="030000"/>
                </a:solidFill>
              </a:rPr>
              <a:t> of a randomized double blind vehicle controlled </a:t>
            </a:r>
            <a:r>
              <a:rPr lang="en-GB" sz="1400" b="1" dirty="0" err="1">
                <a:solidFill>
                  <a:srgbClr val="030000"/>
                </a:solidFill>
              </a:rPr>
              <a:t>study.British</a:t>
            </a:r>
            <a:r>
              <a:rPr lang="en-GB" sz="1400" b="1" dirty="0">
                <a:solidFill>
                  <a:srgbClr val="030000"/>
                </a:solidFill>
              </a:rPr>
              <a:t> Journal of Dermatology.2010 Feb1;162(2):435-441.Epub2009,Aug8.Kimball </a:t>
            </a:r>
            <a:r>
              <a:rPr lang="en-GB" sz="1400" b="1" dirty="0" err="1">
                <a:solidFill>
                  <a:srgbClr val="030000"/>
                </a:solidFill>
              </a:rPr>
              <a:t>AB,Kaczvinsky</a:t>
            </a:r>
            <a:r>
              <a:rPr lang="en-GB" sz="1400" b="1" dirty="0">
                <a:solidFill>
                  <a:srgbClr val="030000"/>
                </a:solidFill>
              </a:rPr>
              <a:t> </a:t>
            </a:r>
            <a:r>
              <a:rPr lang="en-GB" sz="1400" b="1" dirty="0" err="1">
                <a:solidFill>
                  <a:srgbClr val="030000"/>
                </a:solidFill>
              </a:rPr>
              <a:t>JR,Li</a:t>
            </a:r>
            <a:r>
              <a:rPr lang="en-GB" sz="1400" b="1" dirty="0">
                <a:solidFill>
                  <a:srgbClr val="030000"/>
                </a:solidFill>
              </a:rPr>
              <a:t> </a:t>
            </a:r>
            <a:r>
              <a:rPr lang="en-GB" sz="1400" b="1" dirty="0" err="1">
                <a:solidFill>
                  <a:srgbClr val="030000"/>
                </a:solidFill>
              </a:rPr>
              <a:t>J,Robinson</a:t>
            </a:r>
            <a:r>
              <a:rPr lang="en-GB" sz="1400" b="1" dirty="0">
                <a:solidFill>
                  <a:srgbClr val="030000"/>
                </a:solidFill>
              </a:rPr>
              <a:t> </a:t>
            </a:r>
            <a:r>
              <a:rPr lang="en-GB" sz="1400" b="1" dirty="0" err="1">
                <a:solidFill>
                  <a:srgbClr val="030000"/>
                </a:solidFill>
              </a:rPr>
              <a:t>LR,Matts</a:t>
            </a:r>
            <a:r>
              <a:rPr lang="en-GB" sz="1400" b="1" dirty="0">
                <a:solidFill>
                  <a:srgbClr val="030000"/>
                </a:solidFill>
              </a:rPr>
              <a:t> </a:t>
            </a:r>
            <a:r>
              <a:rPr lang="en-GB" sz="1400" b="1" dirty="0" err="1">
                <a:solidFill>
                  <a:srgbClr val="030000"/>
                </a:solidFill>
              </a:rPr>
              <a:t>PJ,Berge</a:t>
            </a:r>
            <a:r>
              <a:rPr lang="en-GB" sz="1400" b="1" dirty="0">
                <a:solidFill>
                  <a:srgbClr val="030000"/>
                </a:solidFill>
              </a:rPr>
              <a:t> </a:t>
            </a:r>
            <a:r>
              <a:rPr lang="en-GB" sz="1400" b="1" dirty="0" err="1">
                <a:solidFill>
                  <a:srgbClr val="030000"/>
                </a:solidFill>
              </a:rPr>
              <a:t>CA,Miyamoto</a:t>
            </a:r>
            <a:r>
              <a:rPr lang="en-GB" sz="1400" b="1" dirty="0">
                <a:solidFill>
                  <a:srgbClr val="030000"/>
                </a:solidFill>
              </a:rPr>
              <a:t> </a:t>
            </a:r>
            <a:r>
              <a:rPr lang="en-GB" sz="1400" b="1" dirty="0" err="1">
                <a:solidFill>
                  <a:srgbClr val="030000"/>
                </a:solidFill>
              </a:rPr>
              <a:t>K,Bissett</a:t>
            </a:r>
            <a:r>
              <a:rPr lang="en-GB" sz="1400" b="1" dirty="0">
                <a:solidFill>
                  <a:srgbClr val="030000"/>
                </a:solidFill>
              </a:rPr>
              <a:t> </a:t>
            </a:r>
            <a:r>
              <a:rPr lang="en-GB" sz="1400" b="1" dirty="0" err="1">
                <a:solidFill>
                  <a:srgbClr val="030000"/>
                </a:solidFill>
              </a:rPr>
              <a:t>DL.Harvard</a:t>
            </a:r>
            <a:r>
              <a:rPr lang="en-GB" sz="1400" b="1" dirty="0">
                <a:solidFill>
                  <a:srgbClr val="030000"/>
                </a:solidFill>
              </a:rPr>
              <a:t> Medical School,Boston,M02114,USA.</a:t>
            </a:r>
          </a:p>
          <a:p>
            <a:endParaRPr lang="en-US" sz="1050" dirty="0"/>
          </a:p>
          <a:p>
            <a:pPr>
              <a:lnSpc>
                <a:spcPct val="11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1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40000"/>
              </a:lnSpc>
            </a:pPr>
            <a:endParaRPr lang="en-GB" sz="1600" dirty="0">
              <a:solidFill>
                <a:srgbClr val="03000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30000"/>
              </a:solidFill>
            </a:endParaRP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1"/>
            <a:ext cx="1269046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355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796438" y="1310641"/>
            <a:ext cx="6287948" cy="908809"/>
            <a:chOff x="2717442" y="1219200"/>
            <a:chExt cx="6287948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17442" y="1369084"/>
              <a:ext cx="3540969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err="1">
                  <a:latin typeface="Arial Rounded MT Bold" panose="020F0704030504030204" pitchFamily="34" charset="0"/>
                </a:rPr>
                <a:t>Lightenex</a:t>
              </a:r>
              <a:r>
                <a:rPr lang="en-US" sz="4000" dirty="0">
                  <a:latin typeface="Arial Rounded MT Bold" panose="020F0704030504030204" pitchFamily="34" charset="0"/>
                </a:rPr>
                <a:t>® Gold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2319207"/>
            <a:ext cx="9144000" cy="645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dirty="0">
                <a:solidFill>
                  <a:srgbClr val="030000"/>
                </a:solidFill>
              </a:rPr>
              <a:t>NAG alone &amp; NAG + </a:t>
            </a:r>
            <a:r>
              <a:rPr lang="en-GB" sz="2400" dirty="0" err="1">
                <a:solidFill>
                  <a:srgbClr val="030000"/>
                </a:solidFill>
              </a:rPr>
              <a:t>Niacinamide</a:t>
            </a:r>
            <a:r>
              <a:rPr lang="en-GB" sz="2400" dirty="0">
                <a:solidFill>
                  <a:srgbClr val="030000"/>
                </a:solidFill>
              </a:rPr>
              <a:t> Clinical studies on </a:t>
            </a:r>
            <a:r>
              <a:rPr lang="en-GB" sz="2400" dirty="0" err="1">
                <a:solidFill>
                  <a:srgbClr val="030000"/>
                </a:solidFill>
              </a:rPr>
              <a:t>Hyperpimentation</a:t>
            </a:r>
            <a:r>
              <a:rPr lang="en-GB" sz="2400" dirty="0">
                <a:solidFill>
                  <a:srgbClr val="030000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GB" sz="2400" dirty="0">
                <a:solidFill>
                  <a:srgbClr val="030000"/>
                </a:solidFill>
              </a:rPr>
              <a:t>Two double blind Placebo controlled clinical studies </a:t>
            </a:r>
            <a:r>
              <a:rPr lang="en-GB" sz="2400" dirty="0" smtClean="0">
                <a:solidFill>
                  <a:srgbClr val="030000"/>
                </a:solidFill>
              </a:rPr>
              <a:t>examined</a:t>
            </a:r>
          </a:p>
          <a:p>
            <a:pPr>
              <a:lnSpc>
                <a:spcPct val="12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2000" dirty="0">
                <a:solidFill>
                  <a:srgbClr val="030000"/>
                </a:solidFill>
              </a:rPr>
              <a:t>1) Effect of NAG 2% alone compared to Placebo in 50 Japanese women</a:t>
            </a:r>
          </a:p>
          <a:p>
            <a:pPr>
              <a:lnSpc>
                <a:spcPct val="120000"/>
              </a:lnSpc>
            </a:pPr>
            <a:r>
              <a:rPr lang="en-GB" sz="2000" dirty="0">
                <a:solidFill>
                  <a:srgbClr val="030000"/>
                </a:solidFill>
              </a:rPr>
              <a:t>Result-NAG was more effective than Placebo</a:t>
            </a:r>
          </a:p>
          <a:p>
            <a:pPr>
              <a:lnSpc>
                <a:spcPct val="120000"/>
              </a:lnSpc>
            </a:pPr>
            <a:r>
              <a:rPr lang="en-GB" sz="2000" dirty="0">
                <a:solidFill>
                  <a:srgbClr val="030000"/>
                </a:solidFill>
              </a:rPr>
              <a:t>2) Effect of NAG2%+4% </a:t>
            </a:r>
            <a:r>
              <a:rPr lang="en-GB" sz="2000" dirty="0" err="1">
                <a:solidFill>
                  <a:srgbClr val="030000"/>
                </a:solidFill>
              </a:rPr>
              <a:t>Niacinamide</a:t>
            </a:r>
            <a:r>
              <a:rPr lang="en-GB" sz="2000" dirty="0">
                <a:solidFill>
                  <a:srgbClr val="030000"/>
                </a:solidFill>
              </a:rPr>
              <a:t> against 4%Niacinamide alone in 35 Caucasian women</a:t>
            </a:r>
          </a:p>
          <a:p>
            <a:pPr>
              <a:lnSpc>
                <a:spcPct val="120000"/>
              </a:lnSpc>
            </a:pPr>
            <a:r>
              <a:rPr lang="en-GB" sz="2000" dirty="0" err="1">
                <a:solidFill>
                  <a:srgbClr val="030000"/>
                </a:solidFill>
              </a:rPr>
              <a:t>Result-NAG+Niacinamide</a:t>
            </a:r>
            <a:r>
              <a:rPr lang="en-GB" sz="2000" dirty="0">
                <a:solidFill>
                  <a:srgbClr val="030000"/>
                </a:solidFill>
              </a:rPr>
              <a:t> was more effective than </a:t>
            </a:r>
            <a:r>
              <a:rPr lang="en-GB" sz="2000" dirty="0" err="1">
                <a:solidFill>
                  <a:srgbClr val="030000"/>
                </a:solidFill>
              </a:rPr>
              <a:t>Niacinamide</a:t>
            </a:r>
            <a:r>
              <a:rPr lang="en-GB" sz="2000" dirty="0">
                <a:solidFill>
                  <a:srgbClr val="030000"/>
                </a:solidFill>
              </a:rPr>
              <a:t> alone.</a:t>
            </a:r>
          </a:p>
          <a:p>
            <a:endParaRPr lang="en-GB" sz="800" b="1" dirty="0">
              <a:solidFill>
                <a:srgbClr val="030000"/>
              </a:solidFill>
            </a:endParaRPr>
          </a:p>
          <a:p>
            <a:endParaRPr lang="en-GB" sz="800" b="1" dirty="0">
              <a:solidFill>
                <a:srgbClr val="030000"/>
              </a:solidFill>
            </a:endParaRPr>
          </a:p>
          <a:p>
            <a:r>
              <a:rPr lang="en-GB" sz="1600" b="1" dirty="0" smtClean="0">
                <a:solidFill>
                  <a:srgbClr val="030000"/>
                </a:solidFill>
              </a:rPr>
              <a:t>REF11- </a:t>
            </a:r>
            <a:r>
              <a:rPr lang="en-GB" sz="1600" b="1" dirty="0">
                <a:solidFill>
                  <a:srgbClr val="030000"/>
                </a:solidFill>
              </a:rPr>
              <a:t>Data presented at 2006 American Academy of Dermatology </a:t>
            </a:r>
            <a:r>
              <a:rPr lang="en-GB" sz="1600" b="1" dirty="0" err="1">
                <a:solidFill>
                  <a:srgbClr val="030000"/>
                </a:solidFill>
              </a:rPr>
              <a:t>Meeting.Reduction</a:t>
            </a:r>
            <a:r>
              <a:rPr lang="en-GB" sz="1600" b="1" dirty="0">
                <a:solidFill>
                  <a:srgbClr val="030000"/>
                </a:solidFill>
              </a:rPr>
              <a:t> in the appearance of facial Hyperpigmentation by topical  NAG(N-Acetyl Glucosamine).Journal of Cosmetic </a:t>
            </a:r>
            <a:r>
              <a:rPr lang="en-GB" sz="1600" b="1" dirty="0" err="1">
                <a:solidFill>
                  <a:srgbClr val="030000"/>
                </a:solidFill>
              </a:rPr>
              <a:t>Dermatology.Volume</a:t>
            </a:r>
            <a:r>
              <a:rPr lang="en-GB" sz="1600" b="1" dirty="0">
                <a:solidFill>
                  <a:srgbClr val="030000"/>
                </a:solidFill>
              </a:rPr>
              <a:t> 6,ISSUE 1,pages 20-26,March 2007.First on line 5/March 2007,DOI:10.1111/j.1473-2165.2007.00295x.D L </a:t>
            </a:r>
            <a:r>
              <a:rPr lang="en-GB" sz="1600" b="1" dirty="0" err="1">
                <a:solidFill>
                  <a:srgbClr val="030000"/>
                </a:solidFill>
              </a:rPr>
              <a:t>Bissett,Larry</a:t>
            </a:r>
            <a:r>
              <a:rPr lang="en-GB" sz="1600" b="1" dirty="0">
                <a:solidFill>
                  <a:srgbClr val="030000"/>
                </a:solidFill>
              </a:rPr>
              <a:t>. </a:t>
            </a:r>
            <a:r>
              <a:rPr lang="en-GB" sz="1600" b="1" dirty="0" err="1">
                <a:solidFill>
                  <a:srgbClr val="030000"/>
                </a:solidFill>
              </a:rPr>
              <a:t>R.Robinson,Patricia</a:t>
            </a:r>
            <a:r>
              <a:rPr lang="en-GB" sz="1600" b="1" dirty="0">
                <a:solidFill>
                  <a:srgbClr val="030000"/>
                </a:solidFill>
              </a:rPr>
              <a:t> s </a:t>
            </a:r>
            <a:r>
              <a:rPr lang="en-GB" sz="1600" b="1" dirty="0" err="1">
                <a:solidFill>
                  <a:srgbClr val="030000"/>
                </a:solidFill>
              </a:rPr>
              <a:t>Raleigh,Jim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Li,Gary</a:t>
            </a:r>
            <a:r>
              <a:rPr lang="en-GB" sz="1600" b="1" dirty="0">
                <a:solidFill>
                  <a:srgbClr val="030000"/>
                </a:solidFill>
              </a:rPr>
              <a:t> R </a:t>
            </a:r>
            <a:r>
              <a:rPr lang="en-GB" sz="1600" b="1" dirty="0" err="1">
                <a:solidFill>
                  <a:srgbClr val="030000"/>
                </a:solidFill>
              </a:rPr>
              <a:t>Kehn</a:t>
            </a:r>
            <a:r>
              <a:rPr lang="en-GB" sz="1600" b="1" dirty="0">
                <a:solidFill>
                  <a:srgbClr val="030000"/>
                </a:solidFill>
              </a:rPr>
              <a:t>.</a:t>
            </a:r>
          </a:p>
          <a:p>
            <a:endParaRPr lang="en-US" sz="800" dirty="0"/>
          </a:p>
          <a:p>
            <a:endParaRPr lang="en-US" sz="1050" dirty="0"/>
          </a:p>
          <a:p>
            <a:pPr>
              <a:lnSpc>
                <a:spcPct val="11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1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40000"/>
              </a:lnSpc>
            </a:pPr>
            <a:endParaRPr lang="en-GB" sz="1600" dirty="0">
              <a:solidFill>
                <a:srgbClr val="03000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30000"/>
              </a:solidFill>
            </a:endParaRP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1"/>
            <a:ext cx="1269046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59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796438" y="1310641"/>
            <a:ext cx="6287948" cy="908809"/>
            <a:chOff x="2717442" y="1219200"/>
            <a:chExt cx="6287948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17442" y="1369084"/>
              <a:ext cx="3540969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err="1">
                  <a:latin typeface="Arial Rounded MT Bold" panose="020F0704030504030204" pitchFamily="34" charset="0"/>
                </a:rPr>
                <a:t>Lightenex</a:t>
              </a:r>
              <a:r>
                <a:rPr lang="en-US" sz="4000" dirty="0">
                  <a:latin typeface="Arial Rounded MT Bold" panose="020F0704030504030204" pitchFamily="34" charset="0"/>
                </a:rPr>
                <a:t>® Gold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304800" y="2380864"/>
            <a:ext cx="8382000" cy="604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400" dirty="0">
                <a:solidFill>
                  <a:srgbClr val="030000"/>
                </a:solidFill>
              </a:rPr>
              <a:t>FERULIC ACID 0.5% + MIXED TOCOPHEROLS 1% are present in </a:t>
            </a:r>
            <a:r>
              <a:rPr lang="en-GB" sz="2400" dirty="0" err="1" smtClean="0">
                <a:solidFill>
                  <a:srgbClr val="030000"/>
                </a:solidFill>
              </a:rPr>
              <a:t>Lightenex</a:t>
            </a:r>
            <a:r>
              <a:rPr lang="en-GB" sz="2400" dirty="0" smtClean="0">
                <a:solidFill>
                  <a:srgbClr val="030000"/>
                </a:solidFill>
              </a:rPr>
              <a:t>® Gold.</a:t>
            </a:r>
            <a:endParaRPr lang="en-GB" sz="2400" dirty="0">
              <a:solidFill>
                <a:srgbClr val="030000"/>
              </a:solidFill>
            </a:endParaRP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400" dirty="0" err="1">
                <a:solidFill>
                  <a:srgbClr val="030000"/>
                </a:solidFill>
              </a:rPr>
              <a:t>Ferulic</a:t>
            </a:r>
            <a:r>
              <a:rPr lang="en-GB" sz="2400" dirty="0">
                <a:solidFill>
                  <a:srgbClr val="030000"/>
                </a:solidFill>
              </a:rPr>
              <a:t> acid is a </a:t>
            </a:r>
            <a:r>
              <a:rPr lang="en-GB" sz="2400" dirty="0" err="1">
                <a:solidFill>
                  <a:srgbClr val="030000"/>
                </a:solidFill>
              </a:rPr>
              <a:t>hydroxycinnamic</a:t>
            </a:r>
            <a:r>
              <a:rPr lang="en-GB" sz="2400" dirty="0">
                <a:solidFill>
                  <a:srgbClr val="030000"/>
                </a:solidFill>
              </a:rPr>
              <a:t> acid that has significant anti-oxidant and anti-</a:t>
            </a:r>
            <a:r>
              <a:rPr lang="en-GB" sz="2400" dirty="0" err="1">
                <a:solidFill>
                  <a:srgbClr val="030000"/>
                </a:solidFill>
              </a:rPr>
              <a:t>melanogenic</a:t>
            </a:r>
            <a:r>
              <a:rPr lang="en-GB" sz="2400" dirty="0">
                <a:solidFill>
                  <a:srgbClr val="030000"/>
                </a:solidFill>
              </a:rPr>
              <a:t> </a:t>
            </a:r>
            <a:r>
              <a:rPr lang="en-GB" sz="2400" dirty="0" err="1">
                <a:solidFill>
                  <a:srgbClr val="030000"/>
                </a:solidFill>
              </a:rPr>
              <a:t>activity.In</a:t>
            </a:r>
            <a:r>
              <a:rPr lang="en-GB" sz="2400" dirty="0">
                <a:solidFill>
                  <a:srgbClr val="030000"/>
                </a:solidFill>
              </a:rPr>
              <a:t> addition </a:t>
            </a:r>
            <a:r>
              <a:rPr lang="en-GB" sz="2400" dirty="0" err="1">
                <a:solidFill>
                  <a:srgbClr val="030000"/>
                </a:solidFill>
              </a:rPr>
              <a:t>Tocopheryl</a:t>
            </a:r>
            <a:r>
              <a:rPr lang="en-GB" sz="2400" dirty="0">
                <a:solidFill>
                  <a:srgbClr val="030000"/>
                </a:solidFill>
              </a:rPr>
              <a:t> </a:t>
            </a:r>
            <a:r>
              <a:rPr lang="en-GB" sz="2400" dirty="0" err="1">
                <a:solidFill>
                  <a:srgbClr val="030000"/>
                </a:solidFill>
              </a:rPr>
              <a:t>ferulate</a:t>
            </a:r>
            <a:r>
              <a:rPr lang="en-GB" sz="2400" dirty="0">
                <a:solidFill>
                  <a:srgbClr val="030000"/>
                </a:solidFill>
              </a:rPr>
              <a:t> is a significant inhibitor of </a:t>
            </a:r>
            <a:r>
              <a:rPr lang="en-GB" sz="2400" dirty="0" err="1">
                <a:solidFill>
                  <a:srgbClr val="030000"/>
                </a:solidFill>
              </a:rPr>
              <a:t>Tyrosinase</a:t>
            </a:r>
            <a:r>
              <a:rPr lang="en-GB" sz="2400" dirty="0">
                <a:solidFill>
                  <a:srgbClr val="030000"/>
                </a:solidFill>
              </a:rPr>
              <a:t> making it an efficient whitening agent</a:t>
            </a:r>
            <a:r>
              <a:rPr lang="en-GB" sz="800" dirty="0">
                <a:solidFill>
                  <a:srgbClr val="030000"/>
                </a:solidFill>
              </a:rPr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8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800" dirty="0"/>
          </a:p>
          <a:p>
            <a:pPr>
              <a:defRPr/>
            </a:pPr>
            <a:endParaRPr lang="en-GB" sz="800" b="1" dirty="0">
              <a:solidFill>
                <a:srgbClr val="030000"/>
              </a:solidFill>
            </a:endParaRPr>
          </a:p>
          <a:p>
            <a:pPr>
              <a:defRPr/>
            </a:pPr>
            <a:endParaRPr lang="en-GB" sz="800" b="1" dirty="0">
              <a:solidFill>
                <a:srgbClr val="030000"/>
              </a:solidFill>
            </a:endParaRPr>
          </a:p>
          <a:p>
            <a:pPr>
              <a:defRPr/>
            </a:pPr>
            <a:endParaRPr lang="en-GB" sz="800" b="1" dirty="0">
              <a:solidFill>
                <a:srgbClr val="030000"/>
              </a:solidFill>
            </a:endParaRPr>
          </a:p>
          <a:p>
            <a:pPr>
              <a:defRPr/>
            </a:pPr>
            <a:endParaRPr lang="en-GB" sz="800" b="1" dirty="0">
              <a:solidFill>
                <a:srgbClr val="030000"/>
              </a:solidFill>
            </a:endParaRPr>
          </a:p>
          <a:p>
            <a:pPr>
              <a:defRPr/>
            </a:pPr>
            <a:endParaRPr lang="en-GB" sz="800" b="1" dirty="0">
              <a:solidFill>
                <a:srgbClr val="030000"/>
              </a:solidFill>
            </a:endParaRPr>
          </a:p>
          <a:p>
            <a:pPr>
              <a:defRPr/>
            </a:pPr>
            <a:r>
              <a:rPr lang="en-GB" sz="1600" b="1" dirty="0">
                <a:solidFill>
                  <a:srgbClr val="030000"/>
                </a:solidFill>
              </a:rPr>
              <a:t>ref-12-The </a:t>
            </a:r>
            <a:r>
              <a:rPr lang="en-GB" sz="1600" b="1" dirty="0" err="1">
                <a:solidFill>
                  <a:srgbClr val="030000"/>
                </a:solidFill>
              </a:rPr>
              <a:t>depigmenting</a:t>
            </a:r>
            <a:r>
              <a:rPr lang="en-GB" sz="1600" b="1" dirty="0">
                <a:solidFill>
                  <a:srgbClr val="030000"/>
                </a:solidFill>
              </a:rPr>
              <a:t> effect of </a:t>
            </a:r>
            <a:r>
              <a:rPr lang="en-GB" sz="1600" b="1" dirty="0" err="1">
                <a:solidFill>
                  <a:srgbClr val="030000"/>
                </a:solidFill>
              </a:rPr>
              <a:t>tocopheryl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ferulate</a:t>
            </a:r>
            <a:r>
              <a:rPr lang="en-GB" sz="1600" b="1" dirty="0">
                <a:solidFill>
                  <a:srgbClr val="030000"/>
                </a:solidFill>
              </a:rPr>
              <a:t> on human melanoma </a:t>
            </a:r>
            <a:r>
              <a:rPr lang="en-GB" sz="1600" b="1" dirty="0" err="1">
                <a:solidFill>
                  <a:srgbClr val="030000"/>
                </a:solidFill>
              </a:rPr>
              <a:t>cells.Br</a:t>
            </a:r>
            <a:r>
              <a:rPr lang="en-GB" sz="1600" b="1" dirty="0">
                <a:solidFill>
                  <a:srgbClr val="030000"/>
                </a:solidFill>
              </a:rPr>
              <a:t> J Dermatol.1999 Jul;141(1)141(1):20-9.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800" dirty="0"/>
          </a:p>
          <a:p>
            <a:endParaRPr lang="en-US" sz="800" dirty="0"/>
          </a:p>
          <a:p>
            <a:endParaRPr lang="en-US" sz="1050" dirty="0"/>
          </a:p>
          <a:p>
            <a:pPr>
              <a:lnSpc>
                <a:spcPct val="11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1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40000"/>
              </a:lnSpc>
            </a:pPr>
            <a:endParaRPr lang="en-GB" sz="1600" dirty="0">
              <a:solidFill>
                <a:srgbClr val="03000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30000"/>
              </a:solidFill>
            </a:endParaRP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1"/>
            <a:ext cx="1269046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915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796438" y="1310641"/>
            <a:ext cx="6287948" cy="908809"/>
            <a:chOff x="2717442" y="1219200"/>
            <a:chExt cx="6287948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17442" y="1369084"/>
              <a:ext cx="3540969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err="1">
                  <a:latin typeface="Arial Rounded MT Bold" panose="020F0704030504030204" pitchFamily="34" charset="0"/>
                </a:rPr>
                <a:t>Lightenex</a:t>
              </a:r>
              <a:r>
                <a:rPr lang="en-US" sz="4000" dirty="0">
                  <a:latin typeface="Arial Rounded MT Bold" panose="020F0704030504030204" pitchFamily="34" charset="0"/>
                </a:rPr>
                <a:t>® Gold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750194" y="2895600"/>
            <a:ext cx="7924800" cy="375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400" dirty="0">
                <a:solidFill>
                  <a:srgbClr val="030000"/>
                </a:solidFill>
              </a:rPr>
              <a:t>LICORICE EXTRACT 3%-GLABRIDIN.-well used anti -inflammatory and </a:t>
            </a:r>
            <a:r>
              <a:rPr lang="en-GB" sz="2400" dirty="0" err="1">
                <a:solidFill>
                  <a:srgbClr val="030000"/>
                </a:solidFill>
              </a:rPr>
              <a:t>Tyrosinase</a:t>
            </a:r>
            <a:r>
              <a:rPr lang="en-GB" sz="2400" dirty="0">
                <a:solidFill>
                  <a:srgbClr val="030000"/>
                </a:solidFill>
              </a:rPr>
              <a:t> inhibitor.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8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800" dirty="0"/>
          </a:p>
          <a:p>
            <a:pPr>
              <a:defRPr/>
            </a:pPr>
            <a:endParaRPr lang="en-US" sz="800" dirty="0"/>
          </a:p>
          <a:p>
            <a:pPr>
              <a:defRPr/>
            </a:pPr>
            <a:endParaRPr lang="en-GB" sz="1600" b="1" dirty="0" smtClean="0">
              <a:solidFill>
                <a:srgbClr val="030000"/>
              </a:solidFill>
            </a:endParaRPr>
          </a:p>
          <a:p>
            <a:pPr>
              <a:defRPr/>
            </a:pPr>
            <a:r>
              <a:rPr lang="en-GB" sz="1600" b="1" dirty="0" smtClean="0">
                <a:solidFill>
                  <a:srgbClr val="030000"/>
                </a:solidFill>
              </a:rPr>
              <a:t>REF-GLABRIDIN </a:t>
            </a:r>
            <a:r>
              <a:rPr lang="en-GB" sz="1600" b="1" dirty="0">
                <a:solidFill>
                  <a:srgbClr val="030000"/>
                </a:solidFill>
              </a:rPr>
              <a:t>STUDY ON </a:t>
            </a:r>
            <a:r>
              <a:rPr lang="en-GB" sz="1600" b="1" dirty="0" smtClean="0">
                <a:solidFill>
                  <a:srgbClr val="030000"/>
                </a:solidFill>
              </a:rPr>
              <a:t>PHARMACLINIX® </a:t>
            </a:r>
            <a:r>
              <a:rPr lang="en-GB" sz="1600" b="1" dirty="0">
                <a:solidFill>
                  <a:srgbClr val="030000"/>
                </a:solidFill>
              </a:rPr>
              <a:t>CLINICAL TRIALS.</a:t>
            </a:r>
          </a:p>
          <a:p>
            <a:pPr>
              <a:defRPr/>
            </a:pPr>
            <a:endParaRPr lang="en-US" sz="800" dirty="0">
              <a:solidFill>
                <a:srgbClr val="03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800" dirty="0"/>
          </a:p>
          <a:p>
            <a:endParaRPr lang="en-US" sz="800" dirty="0"/>
          </a:p>
          <a:p>
            <a:endParaRPr lang="en-US" sz="1050" dirty="0"/>
          </a:p>
          <a:p>
            <a:pPr>
              <a:lnSpc>
                <a:spcPct val="11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1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40000"/>
              </a:lnSpc>
            </a:pPr>
            <a:endParaRPr lang="en-GB" sz="1600" dirty="0">
              <a:solidFill>
                <a:srgbClr val="03000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30000"/>
              </a:solidFill>
            </a:endParaRP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1"/>
            <a:ext cx="1269046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87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796438" y="1310641"/>
            <a:ext cx="6287948" cy="908809"/>
            <a:chOff x="2717442" y="1219200"/>
            <a:chExt cx="6287948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17442" y="1369084"/>
              <a:ext cx="3540969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err="1">
                  <a:latin typeface="Arial Rounded MT Bold" panose="020F0704030504030204" pitchFamily="34" charset="0"/>
                </a:rPr>
                <a:t>Lightenex</a:t>
              </a:r>
              <a:r>
                <a:rPr lang="en-US" sz="4000" dirty="0">
                  <a:latin typeface="Arial Rounded MT Bold" panose="020F0704030504030204" pitchFamily="34" charset="0"/>
                </a:rPr>
                <a:t>® Gold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152400" y="2391596"/>
            <a:ext cx="9084386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2400" dirty="0">
                <a:solidFill>
                  <a:srgbClr val="030000"/>
                </a:solidFill>
              </a:rPr>
              <a:t>Start by using </a:t>
            </a:r>
            <a:r>
              <a:rPr lang="en-GB" sz="2400" dirty="0" err="1" smtClean="0">
                <a:solidFill>
                  <a:srgbClr val="030000"/>
                </a:solidFill>
              </a:rPr>
              <a:t>Lightenex</a:t>
            </a:r>
            <a:r>
              <a:rPr lang="en-GB" sz="2400" dirty="0" smtClean="0">
                <a:solidFill>
                  <a:srgbClr val="030000"/>
                </a:solidFill>
              </a:rPr>
              <a:t>® </a:t>
            </a:r>
            <a:r>
              <a:rPr lang="en-GB" sz="2400" dirty="0">
                <a:solidFill>
                  <a:srgbClr val="030000"/>
                </a:solidFill>
              </a:rPr>
              <a:t>Gold once at night. This can be increased to twice a day after one week of using it night.</a:t>
            </a:r>
          </a:p>
          <a:p>
            <a:pPr>
              <a:lnSpc>
                <a:spcPct val="110000"/>
              </a:lnSpc>
            </a:pPr>
            <a:r>
              <a:rPr lang="en-GB" sz="2400" dirty="0">
                <a:solidFill>
                  <a:srgbClr val="030000"/>
                </a:solidFill>
              </a:rPr>
              <a:t>Indications for </a:t>
            </a:r>
            <a:r>
              <a:rPr lang="en-GB" sz="2400" dirty="0" err="1" smtClean="0">
                <a:solidFill>
                  <a:srgbClr val="030000"/>
                </a:solidFill>
              </a:rPr>
              <a:t>Lightenex</a:t>
            </a:r>
            <a:r>
              <a:rPr lang="en-GB" sz="2400" dirty="0" smtClean="0">
                <a:solidFill>
                  <a:srgbClr val="030000"/>
                </a:solidFill>
              </a:rPr>
              <a:t>® Gold</a:t>
            </a:r>
          </a:p>
          <a:p>
            <a:pPr>
              <a:lnSpc>
                <a:spcPct val="11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2000" dirty="0">
                <a:solidFill>
                  <a:srgbClr val="030000"/>
                </a:solidFill>
              </a:rPr>
              <a:t>1) Epidermal/Dermal mixed </a:t>
            </a:r>
            <a:r>
              <a:rPr lang="en-GB" sz="2000" dirty="0" err="1">
                <a:solidFill>
                  <a:srgbClr val="030000"/>
                </a:solidFill>
              </a:rPr>
              <a:t>Melasma</a:t>
            </a:r>
            <a:r>
              <a:rPr lang="en-GB" sz="2000" dirty="0">
                <a:solidFill>
                  <a:srgbClr val="030000"/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GB" sz="2000" dirty="0">
                <a:solidFill>
                  <a:srgbClr val="030000"/>
                </a:solidFill>
              </a:rPr>
              <a:t>2) Priming of skin for three weeks before intermediate Chemical peel in type3-5 Fitzpatrick skin. Wait for one week before continuing with nightly application of </a:t>
            </a:r>
            <a:r>
              <a:rPr lang="en-GB" sz="2000" dirty="0" err="1" smtClean="0">
                <a:solidFill>
                  <a:srgbClr val="030000"/>
                </a:solidFill>
              </a:rPr>
              <a:t>Lightenex</a:t>
            </a:r>
            <a:r>
              <a:rPr lang="en-GB" sz="2000" dirty="0" smtClean="0">
                <a:solidFill>
                  <a:srgbClr val="030000"/>
                </a:solidFill>
              </a:rPr>
              <a:t>® </a:t>
            </a:r>
            <a:r>
              <a:rPr lang="en-GB" sz="2000" dirty="0">
                <a:solidFill>
                  <a:srgbClr val="030000"/>
                </a:solidFill>
              </a:rPr>
              <a:t>Gold</a:t>
            </a:r>
          </a:p>
          <a:p>
            <a:pPr>
              <a:lnSpc>
                <a:spcPct val="110000"/>
              </a:lnSpc>
            </a:pPr>
            <a:r>
              <a:rPr lang="en-GB" sz="2000" dirty="0">
                <a:solidFill>
                  <a:srgbClr val="030000"/>
                </a:solidFill>
              </a:rPr>
              <a:t>3) Priming of skin for three weeks before Q=switched for Epidermal /Dermal hyperpigmentation. </a:t>
            </a:r>
            <a:r>
              <a:rPr lang="en-GB" sz="2000" dirty="0" err="1" smtClean="0">
                <a:solidFill>
                  <a:srgbClr val="030000"/>
                </a:solidFill>
              </a:rPr>
              <a:t>Lightenex</a:t>
            </a:r>
            <a:r>
              <a:rPr lang="en-GB" sz="2000" dirty="0" smtClean="0">
                <a:solidFill>
                  <a:srgbClr val="030000"/>
                </a:solidFill>
              </a:rPr>
              <a:t>® </a:t>
            </a:r>
            <a:r>
              <a:rPr lang="en-GB" sz="2000" dirty="0">
                <a:solidFill>
                  <a:srgbClr val="030000"/>
                </a:solidFill>
              </a:rPr>
              <a:t>Gold  will assist in rapid removal of epidermal melanin &amp; expose deeper melanin to be targeted with longer wave length laser. In addition it will prevent Post-laser hyperpigmentation.</a:t>
            </a:r>
          </a:p>
          <a:p>
            <a:pPr>
              <a:defRPr/>
            </a:pPr>
            <a:endParaRPr lang="en-US" sz="2000" dirty="0">
              <a:solidFill>
                <a:srgbClr val="03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lnSpc>
                <a:spcPct val="110000"/>
              </a:lnSpc>
            </a:pPr>
            <a:endParaRPr lang="en-GB" sz="2000" dirty="0">
              <a:solidFill>
                <a:srgbClr val="030000"/>
              </a:solidFill>
            </a:endParaRPr>
          </a:p>
          <a:p>
            <a:pPr>
              <a:lnSpc>
                <a:spcPct val="110000"/>
              </a:lnSpc>
            </a:pPr>
            <a:endParaRPr lang="en-GB" sz="2000" dirty="0">
              <a:solidFill>
                <a:srgbClr val="030000"/>
              </a:solidFill>
            </a:endParaRPr>
          </a:p>
          <a:p>
            <a:pPr>
              <a:lnSpc>
                <a:spcPct val="140000"/>
              </a:lnSpc>
            </a:pPr>
            <a:endParaRPr lang="en-GB" sz="1600" dirty="0">
              <a:solidFill>
                <a:srgbClr val="03000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30000"/>
              </a:solidFill>
            </a:endParaRP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1"/>
            <a:ext cx="1269046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61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796438" y="1310641"/>
            <a:ext cx="6287948" cy="908809"/>
            <a:chOff x="2717442" y="1219200"/>
            <a:chExt cx="6287948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17442" y="1369084"/>
              <a:ext cx="3540969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err="1">
                  <a:latin typeface="Arial Rounded MT Bold" panose="020F0704030504030204" pitchFamily="34" charset="0"/>
                </a:rPr>
                <a:t>Lightenex</a:t>
              </a:r>
              <a:r>
                <a:rPr lang="en-US" sz="4000" dirty="0">
                  <a:latin typeface="Arial Rounded MT Bold" panose="020F0704030504030204" pitchFamily="34" charset="0"/>
                </a:rPr>
                <a:t>® Gold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152400" y="2259117"/>
            <a:ext cx="9084386" cy="707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GB" sz="2400" dirty="0">
                <a:solidFill>
                  <a:srgbClr val="030000"/>
                </a:solidFill>
              </a:rPr>
              <a:t>In an Independent De-pigmentation study carried out on 50 volunteers of skin types 2-4 for 10 weeks with mixed Dermal/Epidermal hyper-</a:t>
            </a:r>
            <a:r>
              <a:rPr lang="en-GB" sz="2400" dirty="0" err="1">
                <a:solidFill>
                  <a:srgbClr val="030000"/>
                </a:solidFill>
              </a:rPr>
              <a:t>pigmentatation</a:t>
            </a:r>
            <a:r>
              <a:rPr lang="en-GB" sz="2400" dirty="0">
                <a:solidFill>
                  <a:srgbClr val="030000"/>
                </a:solidFill>
              </a:rPr>
              <a:t> on </a:t>
            </a:r>
            <a:r>
              <a:rPr lang="en-GB" sz="2400" dirty="0" err="1">
                <a:solidFill>
                  <a:srgbClr val="030000"/>
                </a:solidFill>
              </a:rPr>
              <a:t>facial+torso</a:t>
            </a:r>
            <a:r>
              <a:rPr lang="en-GB" sz="2400" dirty="0">
                <a:solidFill>
                  <a:srgbClr val="030000"/>
                </a:solidFill>
              </a:rPr>
              <a:t> skin showed</a:t>
            </a:r>
            <a:r>
              <a:rPr lang="en-GB" sz="2400" dirty="0" smtClean="0">
                <a:solidFill>
                  <a:srgbClr val="030000"/>
                </a:solidFill>
              </a:rPr>
              <a:t>:</a:t>
            </a:r>
          </a:p>
          <a:p>
            <a:pPr>
              <a:lnSpc>
                <a:spcPct val="120000"/>
              </a:lnSpc>
              <a:defRPr/>
            </a:pPr>
            <a:endParaRPr lang="en-GB" sz="2400" dirty="0">
              <a:solidFill>
                <a:srgbClr val="030000"/>
              </a:solidFill>
            </a:endParaRPr>
          </a:p>
          <a:p>
            <a:pPr marL="342900" indent="-342900" fontAlgn="auto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30000"/>
                </a:solidFill>
              </a:rPr>
              <a:t>No adverse reactions such as redness or peeling. Only two subjects abandoned the study because of skin sensitivity causing stinging.</a:t>
            </a:r>
          </a:p>
          <a:p>
            <a:pPr marL="342900" indent="-342900" fontAlgn="auto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30000"/>
                </a:solidFill>
              </a:rPr>
              <a:t>All subjects felt stinging which is expected with this type of formulation. This stinging lasted only 5 minutes &amp; most volunteers discovered it subsided 4 weeks into the study.</a:t>
            </a:r>
          </a:p>
          <a:p>
            <a:pPr marL="342900" indent="-342900" fontAlgn="auto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30000"/>
                </a:solidFill>
              </a:rPr>
              <a:t>Measurable Melanin content using </a:t>
            </a:r>
            <a:r>
              <a:rPr lang="en-GB" sz="2000" dirty="0" err="1">
                <a:solidFill>
                  <a:srgbClr val="030000"/>
                </a:solidFill>
              </a:rPr>
              <a:t>Mexameter</a:t>
            </a:r>
            <a:r>
              <a:rPr lang="en-GB" sz="2000" dirty="0">
                <a:solidFill>
                  <a:srgbClr val="030000"/>
                </a:solidFill>
              </a:rPr>
              <a:t> 18 showed an average reduction of 68% over 10 weeks.</a:t>
            </a:r>
          </a:p>
          <a:p>
            <a:pPr>
              <a:defRPr/>
            </a:pPr>
            <a:endParaRPr lang="en-US" sz="2000" dirty="0">
              <a:solidFill>
                <a:srgbClr val="03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lnSpc>
                <a:spcPct val="110000"/>
              </a:lnSpc>
            </a:pPr>
            <a:endParaRPr lang="en-GB" sz="2000" dirty="0">
              <a:solidFill>
                <a:srgbClr val="030000"/>
              </a:solidFill>
            </a:endParaRPr>
          </a:p>
          <a:p>
            <a:pPr>
              <a:lnSpc>
                <a:spcPct val="110000"/>
              </a:lnSpc>
            </a:pPr>
            <a:endParaRPr lang="en-GB" sz="2000" dirty="0">
              <a:solidFill>
                <a:srgbClr val="030000"/>
              </a:solidFill>
            </a:endParaRPr>
          </a:p>
          <a:p>
            <a:pPr>
              <a:lnSpc>
                <a:spcPct val="140000"/>
              </a:lnSpc>
            </a:pPr>
            <a:endParaRPr lang="en-GB" sz="1600" dirty="0">
              <a:solidFill>
                <a:srgbClr val="03000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30000"/>
              </a:solidFill>
            </a:endParaRP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1"/>
            <a:ext cx="1269046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91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1" y="0"/>
            <a:ext cx="1752599" cy="1676400"/>
            <a:chOff x="0" y="0"/>
            <a:chExt cx="2381795" cy="2103122"/>
          </a:xfrm>
        </p:grpSpPr>
        <p:sp>
          <p:nvSpPr>
            <p:cNvPr id="12" name="Round Diagonal Corner Rectangle 11"/>
            <p:cNvSpPr/>
            <p:nvPr/>
          </p:nvSpPr>
          <p:spPr>
            <a:xfrm rot="16200000">
              <a:off x="76200" y="-76200"/>
              <a:ext cx="1066800" cy="1219200"/>
            </a:xfrm>
            <a:prstGeom prst="round2DiagRect">
              <a:avLst>
                <a:gd name="adj1" fmla="val 42381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 Diagonal Corner Rectangle 12"/>
            <p:cNvSpPr/>
            <p:nvPr/>
          </p:nvSpPr>
          <p:spPr>
            <a:xfrm rot="16200000">
              <a:off x="1371600" y="335280"/>
              <a:ext cx="274320" cy="274320"/>
            </a:xfrm>
            <a:prstGeom prst="round2DiagRect">
              <a:avLst>
                <a:gd name="adj1" fmla="val 42381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 Diagonal Corner Rectangle 13"/>
            <p:cNvSpPr/>
            <p:nvPr/>
          </p:nvSpPr>
          <p:spPr>
            <a:xfrm rot="16200000">
              <a:off x="1473926" y="762001"/>
              <a:ext cx="457200" cy="457200"/>
            </a:xfrm>
            <a:prstGeom prst="round2DiagRect">
              <a:avLst>
                <a:gd name="adj1" fmla="val 42381"/>
                <a:gd name="adj2" fmla="val 0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 Diagonal Corner Rectangle 14"/>
            <p:cNvSpPr/>
            <p:nvPr/>
          </p:nvSpPr>
          <p:spPr>
            <a:xfrm rot="16200000">
              <a:off x="966652" y="1310642"/>
              <a:ext cx="548640" cy="548640"/>
            </a:xfrm>
            <a:prstGeom prst="round2DiagRect">
              <a:avLst>
                <a:gd name="adj1" fmla="val 42381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Diagonal Corner Rectangle 15"/>
            <p:cNvSpPr/>
            <p:nvPr/>
          </p:nvSpPr>
          <p:spPr>
            <a:xfrm rot="16200000">
              <a:off x="487680" y="1225732"/>
              <a:ext cx="274320" cy="274320"/>
            </a:xfrm>
            <a:prstGeom prst="round2DiagRect">
              <a:avLst>
                <a:gd name="adj1" fmla="val 42381"/>
                <a:gd name="adj2" fmla="val 0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 Diagonal Corner Rectangle 16"/>
            <p:cNvSpPr/>
            <p:nvPr/>
          </p:nvSpPr>
          <p:spPr>
            <a:xfrm rot="16200000">
              <a:off x="1741715" y="1463042"/>
              <a:ext cx="640080" cy="640080"/>
            </a:xfrm>
            <a:prstGeom prst="round2DiagRect">
              <a:avLst>
                <a:gd name="adj1" fmla="val 42381"/>
                <a:gd name="adj2" fmla="val 0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9"/>
          <p:cNvGrpSpPr/>
          <p:nvPr/>
        </p:nvGrpSpPr>
        <p:grpSpPr>
          <a:xfrm>
            <a:off x="0" y="0"/>
            <a:ext cx="9144000" cy="2209800"/>
            <a:chOff x="0" y="0"/>
            <a:chExt cx="9144000" cy="2209800"/>
          </a:xfrm>
        </p:grpSpPr>
        <p:sp>
          <p:nvSpPr>
            <p:cNvPr id="19" name="Freeform 5"/>
            <p:cNvSpPr>
              <a:spLocks/>
            </p:cNvSpPr>
            <p:nvPr/>
          </p:nvSpPr>
          <p:spPr bwMode="auto">
            <a:xfrm rot="5400000">
              <a:off x="228600" y="-228600"/>
              <a:ext cx="2209800" cy="2667000"/>
            </a:xfrm>
            <a:custGeom>
              <a:avLst/>
              <a:gdLst>
                <a:gd name="T0" fmla="*/ 698 w 1116"/>
                <a:gd name="T1" fmla="*/ 0 h 1117"/>
                <a:gd name="T2" fmla="*/ 0 w 1116"/>
                <a:gd name="T3" fmla="*/ 0 h 1117"/>
                <a:gd name="T4" fmla="*/ 0 w 1116"/>
                <a:gd name="T5" fmla="*/ 1117 h 1117"/>
                <a:gd name="T6" fmla="*/ 1116 w 1116"/>
                <a:gd name="T7" fmla="*/ 1117 h 1117"/>
                <a:gd name="T8" fmla="*/ 1116 w 1116"/>
                <a:gd name="T9" fmla="*/ 420 h 1117"/>
                <a:gd name="T10" fmla="*/ 698 w 1116"/>
                <a:gd name="T11" fmla="*/ 0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6" h="1117">
                  <a:moveTo>
                    <a:pt x="69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17"/>
                    <a:pt x="0" y="1117"/>
                    <a:pt x="0" y="1117"/>
                  </a:cubicBezTo>
                  <a:cubicBezTo>
                    <a:pt x="1116" y="1117"/>
                    <a:pt x="1116" y="1117"/>
                    <a:pt x="1116" y="1117"/>
                  </a:cubicBezTo>
                  <a:cubicBezTo>
                    <a:pt x="1116" y="420"/>
                    <a:pt x="1116" y="420"/>
                    <a:pt x="1116" y="420"/>
                  </a:cubicBezTo>
                  <a:cubicBezTo>
                    <a:pt x="1116" y="187"/>
                    <a:pt x="929" y="0"/>
                    <a:pt x="698" y="0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30000"/>
              </a:schemeClr>
            </a:solidFill>
            <a:ln>
              <a:noFill/>
            </a:ln>
            <a:effectLst/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90800" y="0"/>
              <a:ext cx="6553200" cy="1295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3657600" y="1270337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6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aleway" panose="020B0003030101060003" pitchFamily="34" charset="0"/>
              </a:rPr>
              <a:t>                Conclusion </a:t>
            </a:r>
            <a:endParaRPr lang="en-US" sz="6000" dirty="0">
              <a:solidFill>
                <a:schemeClr val="tx1">
                  <a:lumMod val="50000"/>
                  <a:lumOff val="50000"/>
                </a:schemeClr>
              </a:solidFill>
              <a:latin typeface="Raleway" panose="020B0003030101060003" pitchFamily="34" charset="0"/>
            </a:endParaRPr>
          </a:p>
        </p:txBody>
      </p:sp>
      <p:cxnSp>
        <p:nvCxnSpPr>
          <p:cNvPr id="193" name="Straight Connector 192"/>
          <p:cNvCxnSpPr/>
          <p:nvPr/>
        </p:nvCxnSpPr>
        <p:spPr>
          <a:xfrm>
            <a:off x="1664189" y="2196737"/>
            <a:ext cx="747981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00"/>
          <p:cNvGrpSpPr/>
          <p:nvPr/>
        </p:nvGrpSpPr>
        <p:grpSpPr>
          <a:xfrm>
            <a:off x="6581836" y="5321315"/>
            <a:ext cx="367904" cy="369094"/>
            <a:chOff x="1588" y="3175"/>
            <a:chExt cx="490538" cy="492125"/>
          </a:xfrm>
          <a:solidFill>
            <a:schemeClr val="bg1"/>
          </a:solidFill>
        </p:grpSpPr>
        <p:sp>
          <p:nvSpPr>
            <p:cNvPr id="202" name="Freeform 5"/>
            <p:cNvSpPr>
              <a:spLocks noEditPoints="1"/>
            </p:cNvSpPr>
            <p:nvPr/>
          </p:nvSpPr>
          <p:spPr bwMode="auto">
            <a:xfrm>
              <a:off x="1588" y="3175"/>
              <a:ext cx="490538" cy="492125"/>
            </a:xfrm>
            <a:custGeom>
              <a:avLst/>
              <a:gdLst>
                <a:gd name="T0" fmla="*/ 80 w 128"/>
                <a:gd name="T1" fmla="*/ 0 h 128"/>
                <a:gd name="T2" fmla="*/ 32 w 128"/>
                <a:gd name="T3" fmla="*/ 48 h 128"/>
                <a:gd name="T4" fmla="*/ 38 w 128"/>
                <a:gd name="T5" fmla="*/ 70 h 128"/>
                <a:gd name="T6" fmla="*/ 4 w 128"/>
                <a:gd name="T7" fmla="*/ 104 h 128"/>
                <a:gd name="T8" fmla="*/ 4 w 128"/>
                <a:gd name="T9" fmla="*/ 104 h 128"/>
                <a:gd name="T10" fmla="*/ 0 w 128"/>
                <a:gd name="T11" fmla="*/ 114 h 128"/>
                <a:gd name="T12" fmla="*/ 14 w 128"/>
                <a:gd name="T13" fmla="*/ 128 h 128"/>
                <a:gd name="T14" fmla="*/ 24 w 128"/>
                <a:gd name="T15" fmla="*/ 124 h 128"/>
                <a:gd name="T16" fmla="*/ 24 w 128"/>
                <a:gd name="T17" fmla="*/ 124 h 128"/>
                <a:gd name="T18" fmla="*/ 58 w 128"/>
                <a:gd name="T19" fmla="*/ 90 h 128"/>
                <a:gd name="T20" fmla="*/ 80 w 128"/>
                <a:gd name="T21" fmla="*/ 96 h 128"/>
                <a:gd name="T22" fmla="*/ 128 w 128"/>
                <a:gd name="T23" fmla="*/ 48 h 128"/>
                <a:gd name="T24" fmla="*/ 80 w 128"/>
                <a:gd name="T25" fmla="*/ 0 h 128"/>
                <a:gd name="T26" fmla="*/ 19 w 128"/>
                <a:gd name="T27" fmla="*/ 119 h 128"/>
                <a:gd name="T28" fmla="*/ 14 w 128"/>
                <a:gd name="T29" fmla="*/ 121 h 128"/>
                <a:gd name="T30" fmla="*/ 7 w 128"/>
                <a:gd name="T31" fmla="*/ 114 h 128"/>
                <a:gd name="T32" fmla="*/ 9 w 128"/>
                <a:gd name="T33" fmla="*/ 109 h 128"/>
                <a:gd name="T34" fmla="*/ 9 w 128"/>
                <a:gd name="T35" fmla="*/ 109 h 128"/>
                <a:gd name="T36" fmla="*/ 41 w 128"/>
                <a:gd name="T37" fmla="*/ 77 h 128"/>
                <a:gd name="T38" fmla="*/ 51 w 128"/>
                <a:gd name="T39" fmla="*/ 87 h 128"/>
                <a:gd name="T40" fmla="*/ 19 w 128"/>
                <a:gd name="T41" fmla="*/ 119 h 128"/>
                <a:gd name="T42" fmla="*/ 80 w 128"/>
                <a:gd name="T43" fmla="*/ 88 h 128"/>
                <a:gd name="T44" fmla="*/ 40 w 128"/>
                <a:gd name="T45" fmla="*/ 48 h 128"/>
                <a:gd name="T46" fmla="*/ 80 w 128"/>
                <a:gd name="T47" fmla="*/ 8 h 128"/>
                <a:gd name="T48" fmla="*/ 120 w 128"/>
                <a:gd name="T49" fmla="*/ 48 h 128"/>
                <a:gd name="T50" fmla="*/ 80 w 128"/>
                <a:gd name="T51" fmla="*/ 8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8" h="128">
                  <a:moveTo>
                    <a:pt x="80" y="0"/>
                  </a:moveTo>
                  <a:cubicBezTo>
                    <a:pt x="53" y="0"/>
                    <a:pt x="32" y="21"/>
                    <a:pt x="32" y="48"/>
                  </a:cubicBezTo>
                  <a:cubicBezTo>
                    <a:pt x="32" y="56"/>
                    <a:pt x="34" y="64"/>
                    <a:pt x="38" y="70"/>
                  </a:cubicBezTo>
                  <a:cubicBezTo>
                    <a:pt x="4" y="104"/>
                    <a:pt x="4" y="104"/>
                    <a:pt x="4" y="104"/>
                  </a:cubicBezTo>
                  <a:cubicBezTo>
                    <a:pt x="4" y="104"/>
                    <a:pt x="4" y="104"/>
                    <a:pt x="4" y="104"/>
                  </a:cubicBezTo>
                  <a:cubicBezTo>
                    <a:pt x="2" y="106"/>
                    <a:pt x="0" y="110"/>
                    <a:pt x="0" y="114"/>
                  </a:cubicBezTo>
                  <a:cubicBezTo>
                    <a:pt x="0" y="122"/>
                    <a:pt x="6" y="128"/>
                    <a:pt x="14" y="128"/>
                  </a:cubicBezTo>
                  <a:cubicBezTo>
                    <a:pt x="18" y="128"/>
                    <a:pt x="22" y="126"/>
                    <a:pt x="24" y="124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64" y="94"/>
                    <a:pt x="72" y="96"/>
                    <a:pt x="80" y="96"/>
                  </a:cubicBezTo>
                  <a:cubicBezTo>
                    <a:pt x="107" y="96"/>
                    <a:pt x="128" y="75"/>
                    <a:pt x="128" y="48"/>
                  </a:cubicBezTo>
                  <a:cubicBezTo>
                    <a:pt x="128" y="21"/>
                    <a:pt x="107" y="0"/>
                    <a:pt x="80" y="0"/>
                  </a:cubicBezTo>
                  <a:close/>
                  <a:moveTo>
                    <a:pt x="19" y="119"/>
                  </a:moveTo>
                  <a:cubicBezTo>
                    <a:pt x="18" y="120"/>
                    <a:pt x="16" y="121"/>
                    <a:pt x="14" y="121"/>
                  </a:cubicBezTo>
                  <a:cubicBezTo>
                    <a:pt x="10" y="121"/>
                    <a:pt x="7" y="118"/>
                    <a:pt x="7" y="114"/>
                  </a:cubicBezTo>
                  <a:cubicBezTo>
                    <a:pt x="7" y="112"/>
                    <a:pt x="8" y="110"/>
                    <a:pt x="9" y="109"/>
                  </a:cubicBezTo>
                  <a:cubicBezTo>
                    <a:pt x="9" y="109"/>
                    <a:pt x="9" y="109"/>
                    <a:pt x="9" y="109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4" y="80"/>
                    <a:pt x="48" y="84"/>
                    <a:pt x="51" y="87"/>
                  </a:cubicBezTo>
                  <a:lnTo>
                    <a:pt x="19" y="119"/>
                  </a:lnTo>
                  <a:close/>
                  <a:moveTo>
                    <a:pt x="80" y="88"/>
                  </a:moveTo>
                  <a:cubicBezTo>
                    <a:pt x="58" y="88"/>
                    <a:pt x="40" y="70"/>
                    <a:pt x="40" y="48"/>
                  </a:cubicBezTo>
                  <a:cubicBezTo>
                    <a:pt x="40" y="26"/>
                    <a:pt x="58" y="8"/>
                    <a:pt x="80" y="8"/>
                  </a:cubicBezTo>
                  <a:cubicBezTo>
                    <a:pt x="102" y="8"/>
                    <a:pt x="120" y="26"/>
                    <a:pt x="120" y="48"/>
                  </a:cubicBezTo>
                  <a:cubicBezTo>
                    <a:pt x="120" y="70"/>
                    <a:pt x="102" y="88"/>
                    <a:pt x="80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203" name="Freeform 6"/>
            <p:cNvSpPr>
              <a:spLocks/>
            </p:cNvSpPr>
            <p:nvPr/>
          </p:nvSpPr>
          <p:spPr bwMode="auto">
            <a:xfrm>
              <a:off x="201613" y="80963"/>
              <a:ext cx="114300" cy="114300"/>
            </a:xfrm>
            <a:custGeom>
              <a:avLst/>
              <a:gdLst>
                <a:gd name="T0" fmla="*/ 28 w 30"/>
                <a:gd name="T1" fmla="*/ 0 h 30"/>
                <a:gd name="T2" fmla="*/ 0 w 30"/>
                <a:gd name="T3" fmla="*/ 28 h 30"/>
                <a:gd name="T4" fmla="*/ 2 w 30"/>
                <a:gd name="T5" fmla="*/ 30 h 30"/>
                <a:gd name="T6" fmla="*/ 4 w 30"/>
                <a:gd name="T7" fmla="*/ 28 h 30"/>
                <a:gd name="T8" fmla="*/ 28 w 30"/>
                <a:gd name="T9" fmla="*/ 4 h 30"/>
                <a:gd name="T10" fmla="*/ 30 w 30"/>
                <a:gd name="T11" fmla="*/ 2 h 30"/>
                <a:gd name="T12" fmla="*/ 28 w 30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30"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29"/>
                    <a:pt x="1" y="30"/>
                    <a:pt x="2" y="30"/>
                  </a:cubicBezTo>
                  <a:cubicBezTo>
                    <a:pt x="3" y="30"/>
                    <a:pt x="4" y="29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cubicBezTo>
                    <a:pt x="29" y="4"/>
                    <a:pt x="30" y="3"/>
                    <a:pt x="30" y="2"/>
                  </a:cubicBezTo>
                  <a:cubicBezTo>
                    <a:pt x="30" y="1"/>
                    <a:pt x="29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</p:grpSp>
      <p:sp>
        <p:nvSpPr>
          <p:cNvPr id="204" name="Freeform 10"/>
          <p:cNvSpPr>
            <a:spLocks noEditPoints="1"/>
          </p:cNvSpPr>
          <p:nvPr/>
        </p:nvSpPr>
        <p:spPr bwMode="auto">
          <a:xfrm>
            <a:off x="7104062" y="6110288"/>
            <a:ext cx="369888" cy="366712"/>
          </a:xfrm>
          <a:custGeom>
            <a:avLst/>
            <a:gdLst>
              <a:gd name="T0" fmla="*/ 126 w 128"/>
              <a:gd name="T1" fmla="*/ 1 h 128"/>
              <a:gd name="T2" fmla="*/ 124 w 128"/>
              <a:gd name="T3" fmla="*/ 0 h 128"/>
              <a:gd name="T4" fmla="*/ 122 w 128"/>
              <a:gd name="T5" fmla="*/ 1 h 128"/>
              <a:gd name="T6" fmla="*/ 2 w 128"/>
              <a:gd name="T7" fmla="*/ 81 h 128"/>
              <a:gd name="T8" fmla="*/ 0 w 128"/>
              <a:gd name="T9" fmla="*/ 84 h 128"/>
              <a:gd name="T10" fmla="*/ 3 w 128"/>
              <a:gd name="T11" fmla="*/ 88 h 128"/>
              <a:gd name="T12" fmla="*/ 34 w 128"/>
              <a:gd name="T13" fmla="*/ 100 h 128"/>
              <a:gd name="T14" fmla="*/ 49 w 128"/>
              <a:gd name="T15" fmla="*/ 126 h 128"/>
              <a:gd name="T16" fmla="*/ 52 w 128"/>
              <a:gd name="T17" fmla="*/ 128 h 128"/>
              <a:gd name="T18" fmla="*/ 52 w 128"/>
              <a:gd name="T19" fmla="*/ 128 h 128"/>
              <a:gd name="T20" fmla="*/ 55 w 128"/>
              <a:gd name="T21" fmla="*/ 126 h 128"/>
              <a:gd name="T22" fmla="*/ 64 w 128"/>
              <a:gd name="T23" fmla="*/ 112 h 128"/>
              <a:gd name="T24" fmla="*/ 103 w 128"/>
              <a:gd name="T25" fmla="*/ 128 h 128"/>
              <a:gd name="T26" fmla="*/ 104 w 128"/>
              <a:gd name="T27" fmla="*/ 128 h 128"/>
              <a:gd name="T28" fmla="*/ 106 w 128"/>
              <a:gd name="T29" fmla="*/ 127 h 128"/>
              <a:gd name="T30" fmla="*/ 108 w 128"/>
              <a:gd name="T31" fmla="*/ 125 h 128"/>
              <a:gd name="T32" fmla="*/ 128 w 128"/>
              <a:gd name="T33" fmla="*/ 5 h 128"/>
              <a:gd name="T34" fmla="*/ 126 w 128"/>
              <a:gd name="T35" fmla="*/ 1 h 128"/>
              <a:gd name="T36" fmla="*/ 13 w 128"/>
              <a:gd name="T37" fmla="*/ 83 h 128"/>
              <a:gd name="T38" fmla="*/ 105 w 128"/>
              <a:gd name="T39" fmla="*/ 21 h 128"/>
              <a:gd name="T40" fmla="*/ 38 w 128"/>
              <a:gd name="T41" fmla="*/ 93 h 128"/>
              <a:gd name="T42" fmla="*/ 37 w 128"/>
              <a:gd name="T43" fmla="*/ 93 h 128"/>
              <a:gd name="T44" fmla="*/ 13 w 128"/>
              <a:gd name="T45" fmla="*/ 83 h 128"/>
              <a:gd name="T46" fmla="*/ 41 w 128"/>
              <a:gd name="T47" fmla="*/ 96 h 128"/>
              <a:gd name="T48" fmla="*/ 41 w 128"/>
              <a:gd name="T49" fmla="*/ 96 h 128"/>
              <a:gd name="T50" fmla="*/ 117 w 128"/>
              <a:gd name="T51" fmla="*/ 15 h 128"/>
              <a:gd name="T52" fmla="*/ 52 w 128"/>
              <a:gd name="T53" fmla="*/ 116 h 128"/>
              <a:gd name="T54" fmla="*/ 41 w 128"/>
              <a:gd name="T55" fmla="*/ 96 h 128"/>
              <a:gd name="T56" fmla="*/ 101 w 128"/>
              <a:gd name="T57" fmla="*/ 118 h 128"/>
              <a:gd name="T58" fmla="*/ 67 w 128"/>
              <a:gd name="T59" fmla="*/ 105 h 128"/>
              <a:gd name="T60" fmla="*/ 64 w 128"/>
              <a:gd name="T61" fmla="*/ 104 h 128"/>
              <a:gd name="T62" fmla="*/ 117 w 128"/>
              <a:gd name="T63" fmla="*/ 23 h 128"/>
              <a:gd name="T64" fmla="*/ 101 w 128"/>
              <a:gd name="T65" fmla="*/ 118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8" h="128">
                <a:moveTo>
                  <a:pt x="126" y="1"/>
                </a:moveTo>
                <a:cubicBezTo>
                  <a:pt x="126" y="0"/>
                  <a:pt x="125" y="0"/>
                  <a:pt x="124" y="0"/>
                </a:cubicBezTo>
                <a:cubicBezTo>
                  <a:pt x="123" y="0"/>
                  <a:pt x="122" y="0"/>
                  <a:pt x="122" y="1"/>
                </a:cubicBezTo>
                <a:cubicBezTo>
                  <a:pt x="2" y="81"/>
                  <a:pt x="2" y="81"/>
                  <a:pt x="2" y="81"/>
                </a:cubicBezTo>
                <a:cubicBezTo>
                  <a:pt x="1" y="81"/>
                  <a:pt x="0" y="83"/>
                  <a:pt x="0" y="84"/>
                </a:cubicBezTo>
                <a:cubicBezTo>
                  <a:pt x="0" y="86"/>
                  <a:pt x="1" y="87"/>
                  <a:pt x="3" y="88"/>
                </a:cubicBezTo>
                <a:cubicBezTo>
                  <a:pt x="34" y="100"/>
                  <a:pt x="34" y="100"/>
                  <a:pt x="34" y="100"/>
                </a:cubicBezTo>
                <a:cubicBezTo>
                  <a:pt x="49" y="126"/>
                  <a:pt x="49" y="126"/>
                  <a:pt x="49" y="126"/>
                </a:cubicBezTo>
                <a:cubicBezTo>
                  <a:pt x="49" y="127"/>
                  <a:pt x="51" y="128"/>
                  <a:pt x="52" y="128"/>
                </a:cubicBezTo>
                <a:cubicBezTo>
                  <a:pt x="52" y="128"/>
                  <a:pt x="52" y="128"/>
                  <a:pt x="52" y="128"/>
                </a:cubicBezTo>
                <a:cubicBezTo>
                  <a:pt x="53" y="128"/>
                  <a:pt x="55" y="127"/>
                  <a:pt x="55" y="126"/>
                </a:cubicBezTo>
                <a:cubicBezTo>
                  <a:pt x="64" y="112"/>
                  <a:pt x="64" y="112"/>
                  <a:pt x="64" y="112"/>
                </a:cubicBezTo>
                <a:cubicBezTo>
                  <a:pt x="103" y="128"/>
                  <a:pt x="103" y="128"/>
                  <a:pt x="103" y="128"/>
                </a:cubicBezTo>
                <a:cubicBezTo>
                  <a:pt x="103" y="128"/>
                  <a:pt x="103" y="128"/>
                  <a:pt x="104" y="128"/>
                </a:cubicBezTo>
                <a:cubicBezTo>
                  <a:pt x="105" y="128"/>
                  <a:pt x="105" y="128"/>
                  <a:pt x="106" y="127"/>
                </a:cubicBezTo>
                <a:cubicBezTo>
                  <a:pt x="107" y="127"/>
                  <a:pt x="108" y="126"/>
                  <a:pt x="108" y="125"/>
                </a:cubicBezTo>
                <a:cubicBezTo>
                  <a:pt x="128" y="5"/>
                  <a:pt x="128" y="5"/>
                  <a:pt x="128" y="5"/>
                </a:cubicBezTo>
                <a:cubicBezTo>
                  <a:pt x="128" y="3"/>
                  <a:pt x="128" y="2"/>
                  <a:pt x="126" y="1"/>
                </a:cubicBezTo>
                <a:close/>
                <a:moveTo>
                  <a:pt x="13" y="83"/>
                </a:moveTo>
                <a:cubicBezTo>
                  <a:pt x="105" y="21"/>
                  <a:pt x="105" y="21"/>
                  <a:pt x="105" y="21"/>
                </a:cubicBezTo>
                <a:cubicBezTo>
                  <a:pt x="38" y="93"/>
                  <a:pt x="38" y="93"/>
                  <a:pt x="38" y="93"/>
                </a:cubicBezTo>
                <a:cubicBezTo>
                  <a:pt x="37" y="93"/>
                  <a:pt x="37" y="93"/>
                  <a:pt x="37" y="93"/>
                </a:cubicBezTo>
                <a:lnTo>
                  <a:pt x="13" y="83"/>
                </a:lnTo>
                <a:close/>
                <a:moveTo>
                  <a:pt x="41" y="96"/>
                </a:moveTo>
                <a:cubicBezTo>
                  <a:pt x="41" y="96"/>
                  <a:pt x="41" y="96"/>
                  <a:pt x="41" y="96"/>
                </a:cubicBezTo>
                <a:cubicBezTo>
                  <a:pt x="117" y="15"/>
                  <a:pt x="117" y="15"/>
                  <a:pt x="117" y="15"/>
                </a:cubicBezTo>
                <a:cubicBezTo>
                  <a:pt x="52" y="116"/>
                  <a:pt x="52" y="116"/>
                  <a:pt x="52" y="116"/>
                </a:cubicBezTo>
                <a:lnTo>
                  <a:pt x="41" y="96"/>
                </a:lnTo>
                <a:close/>
                <a:moveTo>
                  <a:pt x="101" y="118"/>
                </a:moveTo>
                <a:cubicBezTo>
                  <a:pt x="67" y="105"/>
                  <a:pt x="67" y="105"/>
                  <a:pt x="67" y="105"/>
                </a:cubicBezTo>
                <a:cubicBezTo>
                  <a:pt x="66" y="104"/>
                  <a:pt x="65" y="104"/>
                  <a:pt x="64" y="104"/>
                </a:cubicBezTo>
                <a:cubicBezTo>
                  <a:pt x="117" y="23"/>
                  <a:pt x="117" y="23"/>
                  <a:pt x="117" y="23"/>
                </a:cubicBezTo>
                <a:lnTo>
                  <a:pt x="101" y="1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</a:endParaRPr>
          </a:p>
        </p:txBody>
      </p:sp>
      <p:sp>
        <p:nvSpPr>
          <p:cNvPr id="205" name="Freeform 14"/>
          <p:cNvSpPr>
            <a:spLocks noEditPoints="1"/>
          </p:cNvSpPr>
          <p:nvPr/>
        </p:nvSpPr>
        <p:spPr bwMode="auto">
          <a:xfrm>
            <a:off x="7667625" y="5294313"/>
            <a:ext cx="374650" cy="357187"/>
          </a:xfrm>
          <a:custGeom>
            <a:avLst/>
            <a:gdLst>
              <a:gd name="T0" fmla="*/ 129 w 130"/>
              <a:gd name="T1" fmla="*/ 46 h 124"/>
              <a:gd name="T2" fmla="*/ 121 w 130"/>
              <a:gd name="T3" fmla="*/ 40 h 124"/>
              <a:gd name="T4" fmla="*/ 88 w 130"/>
              <a:gd name="T5" fmla="*/ 35 h 124"/>
              <a:gd name="T6" fmla="*/ 73 w 130"/>
              <a:gd name="T7" fmla="*/ 5 h 124"/>
              <a:gd name="T8" fmla="*/ 65 w 130"/>
              <a:gd name="T9" fmla="*/ 0 h 124"/>
              <a:gd name="T10" fmla="*/ 57 w 130"/>
              <a:gd name="T11" fmla="*/ 5 h 124"/>
              <a:gd name="T12" fmla="*/ 42 w 130"/>
              <a:gd name="T13" fmla="*/ 35 h 124"/>
              <a:gd name="T14" fmla="*/ 9 w 130"/>
              <a:gd name="T15" fmla="*/ 40 h 124"/>
              <a:gd name="T16" fmla="*/ 1 w 130"/>
              <a:gd name="T17" fmla="*/ 46 h 124"/>
              <a:gd name="T18" fmla="*/ 4 w 130"/>
              <a:gd name="T19" fmla="*/ 55 h 124"/>
              <a:gd name="T20" fmla="*/ 28 w 130"/>
              <a:gd name="T21" fmla="*/ 80 h 124"/>
              <a:gd name="T22" fmla="*/ 22 w 130"/>
              <a:gd name="T23" fmla="*/ 114 h 124"/>
              <a:gd name="T24" fmla="*/ 26 w 130"/>
              <a:gd name="T25" fmla="*/ 122 h 124"/>
              <a:gd name="T26" fmla="*/ 31 w 130"/>
              <a:gd name="T27" fmla="*/ 124 h 124"/>
              <a:gd name="T28" fmla="*/ 36 w 130"/>
              <a:gd name="T29" fmla="*/ 123 h 124"/>
              <a:gd name="T30" fmla="*/ 65 w 130"/>
              <a:gd name="T31" fmla="*/ 107 h 124"/>
              <a:gd name="T32" fmla="*/ 94 w 130"/>
              <a:gd name="T33" fmla="*/ 123 h 124"/>
              <a:gd name="T34" fmla="*/ 99 w 130"/>
              <a:gd name="T35" fmla="*/ 124 h 124"/>
              <a:gd name="T36" fmla="*/ 104 w 130"/>
              <a:gd name="T37" fmla="*/ 122 h 124"/>
              <a:gd name="T38" fmla="*/ 108 w 130"/>
              <a:gd name="T39" fmla="*/ 114 h 124"/>
              <a:gd name="T40" fmla="*/ 102 w 130"/>
              <a:gd name="T41" fmla="*/ 80 h 124"/>
              <a:gd name="T42" fmla="*/ 126 w 130"/>
              <a:gd name="T43" fmla="*/ 55 h 124"/>
              <a:gd name="T44" fmla="*/ 129 w 130"/>
              <a:gd name="T45" fmla="*/ 46 h 124"/>
              <a:gd name="T46" fmla="*/ 95 w 130"/>
              <a:gd name="T47" fmla="*/ 73 h 124"/>
              <a:gd name="T48" fmla="*/ 93 w 130"/>
              <a:gd name="T49" fmla="*/ 81 h 124"/>
              <a:gd name="T50" fmla="*/ 99 w 130"/>
              <a:gd name="T51" fmla="*/ 115 h 124"/>
              <a:gd name="T52" fmla="*/ 69 w 130"/>
              <a:gd name="T53" fmla="*/ 99 h 124"/>
              <a:gd name="T54" fmla="*/ 65 w 130"/>
              <a:gd name="T55" fmla="*/ 98 h 124"/>
              <a:gd name="T56" fmla="*/ 61 w 130"/>
              <a:gd name="T57" fmla="*/ 99 h 124"/>
              <a:gd name="T58" fmla="*/ 31 w 130"/>
              <a:gd name="T59" fmla="*/ 115 h 124"/>
              <a:gd name="T60" fmla="*/ 37 w 130"/>
              <a:gd name="T61" fmla="*/ 81 h 124"/>
              <a:gd name="T62" fmla="*/ 35 w 130"/>
              <a:gd name="T63" fmla="*/ 73 h 124"/>
              <a:gd name="T64" fmla="*/ 10 w 130"/>
              <a:gd name="T65" fmla="*/ 49 h 124"/>
              <a:gd name="T66" fmla="*/ 44 w 130"/>
              <a:gd name="T67" fmla="*/ 44 h 124"/>
              <a:gd name="T68" fmla="*/ 51 w 130"/>
              <a:gd name="T69" fmla="*/ 39 h 124"/>
              <a:gd name="T70" fmla="*/ 65 w 130"/>
              <a:gd name="T71" fmla="*/ 9 h 124"/>
              <a:gd name="T72" fmla="*/ 79 w 130"/>
              <a:gd name="T73" fmla="*/ 39 h 124"/>
              <a:gd name="T74" fmla="*/ 86 w 130"/>
              <a:gd name="T75" fmla="*/ 44 h 124"/>
              <a:gd name="T76" fmla="*/ 120 w 130"/>
              <a:gd name="T77" fmla="*/ 49 h 124"/>
              <a:gd name="T78" fmla="*/ 95 w 130"/>
              <a:gd name="T79" fmla="*/ 73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30" h="124">
                <a:moveTo>
                  <a:pt x="129" y="46"/>
                </a:moveTo>
                <a:cubicBezTo>
                  <a:pt x="127" y="43"/>
                  <a:pt x="125" y="41"/>
                  <a:pt x="121" y="40"/>
                </a:cubicBezTo>
                <a:cubicBezTo>
                  <a:pt x="88" y="35"/>
                  <a:pt x="88" y="35"/>
                  <a:pt x="88" y="35"/>
                </a:cubicBezTo>
                <a:cubicBezTo>
                  <a:pt x="73" y="5"/>
                  <a:pt x="73" y="5"/>
                  <a:pt x="73" y="5"/>
                </a:cubicBezTo>
                <a:cubicBezTo>
                  <a:pt x="72" y="2"/>
                  <a:pt x="69" y="0"/>
                  <a:pt x="65" y="0"/>
                </a:cubicBezTo>
                <a:cubicBezTo>
                  <a:pt x="61" y="0"/>
                  <a:pt x="58" y="2"/>
                  <a:pt x="57" y="5"/>
                </a:cubicBezTo>
                <a:cubicBezTo>
                  <a:pt x="42" y="35"/>
                  <a:pt x="42" y="35"/>
                  <a:pt x="42" y="35"/>
                </a:cubicBezTo>
                <a:cubicBezTo>
                  <a:pt x="9" y="40"/>
                  <a:pt x="9" y="40"/>
                  <a:pt x="9" y="40"/>
                </a:cubicBezTo>
                <a:cubicBezTo>
                  <a:pt x="5" y="41"/>
                  <a:pt x="3" y="43"/>
                  <a:pt x="1" y="46"/>
                </a:cubicBezTo>
                <a:cubicBezTo>
                  <a:pt x="0" y="49"/>
                  <a:pt x="1" y="53"/>
                  <a:pt x="4" y="55"/>
                </a:cubicBezTo>
                <a:cubicBezTo>
                  <a:pt x="28" y="80"/>
                  <a:pt x="28" y="80"/>
                  <a:pt x="28" y="80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22" y="117"/>
                  <a:pt x="23" y="120"/>
                  <a:pt x="26" y="122"/>
                </a:cubicBezTo>
                <a:cubicBezTo>
                  <a:pt x="28" y="123"/>
                  <a:pt x="30" y="124"/>
                  <a:pt x="31" y="124"/>
                </a:cubicBezTo>
                <a:cubicBezTo>
                  <a:pt x="33" y="124"/>
                  <a:pt x="35" y="124"/>
                  <a:pt x="36" y="123"/>
                </a:cubicBezTo>
                <a:cubicBezTo>
                  <a:pt x="65" y="107"/>
                  <a:pt x="65" y="107"/>
                  <a:pt x="65" y="107"/>
                </a:cubicBezTo>
                <a:cubicBezTo>
                  <a:pt x="94" y="123"/>
                  <a:pt x="94" y="123"/>
                  <a:pt x="94" y="123"/>
                </a:cubicBezTo>
                <a:cubicBezTo>
                  <a:pt x="95" y="124"/>
                  <a:pt x="97" y="124"/>
                  <a:pt x="99" y="124"/>
                </a:cubicBezTo>
                <a:cubicBezTo>
                  <a:pt x="100" y="124"/>
                  <a:pt x="102" y="123"/>
                  <a:pt x="104" y="122"/>
                </a:cubicBezTo>
                <a:cubicBezTo>
                  <a:pt x="107" y="120"/>
                  <a:pt x="108" y="117"/>
                  <a:pt x="108" y="114"/>
                </a:cubicBezTo>
                <a:cubicBezTo>
                  <a:pt x="102" y="80"/>
                  <a:pt x="102" y="80"/>
                  <a:pt x="102" y="80"/>
                </a:cubicBezTo>
                <a:cubicBezTo>
                  <a:pt x="126" y="55"/>
                  <a:pt x="126" y="55"/>
                  <a:pt x="126" y="55"/>
                </a:cubicBezTo>
                <a:cubicBezTo>
                  <a:pt x="129" y="53"/>
                  <a:pt x="130" y="49"/>
                  <a:pt x="129" y="46"/>
                </a:cubicBezTo>
                <a:close/>
                <a:moveTo>
                  <a:pt x="95" y="73"/>
                </a:moveTo>
                <a:cubicBezTo>
                  <a:pt x="93" y="75"/>
                  <a:pt x="92" y="78"/>
                  <a:pt x="93" y="81"/>
                </a:cubicBezTo>
                <a:cubicBezTo>
                  <a:pt x="99" y="115"/>
                  <a:pt x="99" y="115"/>
                  <a:pt x="99" y="115"/>
                </a:cubicBezTo>
                <a:cubicBezTo>
                  <a:pt x="69" y="99"/>
                  <a:pt x="69" y="99"/>
                  <a:pt x="69" y="99"/>
                </a:cubicBezTo>
                <a:cubicBezTo>
                  <a:pt x="68" y="99"/>
                  <a:pt x="67" y="98"/>
                  <a:pt x="65" y="98"/>
                </a:cubicBezTo>
                <a:cubicBezTo>
                  <a:pt x="63" y="98"/>
                  <a:pt x="62" y="99"/>
                  <a:pt x="61" y="99"/>
                </a:cubicBezTo>
                <a:cubicBezTo>
                  <a:pt x="31" y="115"/>
                  <a:pt x="31" y="115"/>
                  <a:pt x="31" y="115"/>
                </a:cubicBezTo>
                <a:cubicBezTo>
                  <a:pt x="37" y="81"/>
                  <a:pt x="37" y="81"/>
                  <a:pt x="37" y="81"/>
                </a:cubicBezTo>
                <a:cubicBezTo>
                  <a:pt x="38" y="78"/>
                  <a:pt x="37" y="75"/>
                  <a:pt x="35" y="73"/>
                </a:cubicBezTo>
                <a:cubicBezTo>
                  <a:pt x="10" y="49"/>
                  <a:pt x="10" y="49"/>
                  <a:pt x="10" y="49"/>
                </a:cubicBezTo>
                <a:cubicBezTo>
                  <a:pt x="44" y="44"/>
                  <a:pt x="44" y="44"/>
                  <a:pt x="44" y="44"/>
                </a:cubicBezTo>
                <a:cubicBezTo>
                  <a:pt x="47" y="44"/>
                  <a:pt x="49" y="42"/>
                  <a:pt x="51" y="39"/>
                </a:cubicBezTo>
                <a:cubicBezTo>
                  <a:pt x="65" y="9"/>
                  <a:pt x="65" y="9"/>
                  <a:pt x="65" y="9"/>
                </a:cubicBezTo>
                <a:cubicBezTo>
                  <a:pt x="79" y="39"/>
                  <a:pt x="79" y="39"/>
                  <a:pt x="79" y="39"/>
                </a:cubicBezTo>
                <a:cubicBezTo>
                  <a:pt x="81" y="42"/>
                  <a:pt x="83" y="44"/>
                  <a:pt x="86" y="44"/>
                </a:cubicBezTo>
                <a:cubicBezTo>
                  <a:pt x="120" y="49"/>
                  <a:pt x="120" y="49"/>
                  <a:pt x="120" y="49"/>
                </a:cubicBezTo>
                <a:lnTo>
                  <a:pt x="95" y="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</a:endParaRPr>
          </a:p>
        </p:txBody>
      </p:sp>
      <p:grpSp>
        <p:nvGrpSpPr>
          <p:cNvPr id="6" name="Group 205"/>
          <p:cNvGrpSpPr/>
          <p:nvPr/>
        </p:nvGrpSpPr>
        <p:grpSpPr>
          <a:xfrm>
            <a:off x="8220273" y="6184503"/>
            <a:ext cx="367904" cy="323850"/>
            <a:chOff x="1588" y="-3175"/>
            <a:chExt cx="490538" cy="431800"/>
          </a:xfrm>
          <a:solidFill>
            <a:schemeClr val="bg1"/>
          </a:solidFill>
        </p:grpSpPr>
        <p:sp>
          <p:nvSpPr>
            <p:cNvPr id="207" name="Freeform 18"/>
            <p:cNvSpPr>
              <a:spLocks noEditPoints="1"/>
            </p:cNvSpPr>
            <p:nvPr/>
          </p:nvSpPr>
          <p:spPr bwMode="auto">
            <a:xfrm>
              <a:off x="1588" y="-3175"/>
              <a:ext cx="490538" cy="431800"/>
            </a:xfrm>
            <a:custGeom>
              <a:avLst/>
              <a:gdLst>
                <a:gd name="T0" fmla="*/ 128 w 128"/>
                <a:gd name="T1" fmla="*/ 66 h 112"/>
                <a:gd name="T2" fmla="*/ 112 w 128"/>
                <a:gd name="T3" fmla="*/ 6 h 112"/>
                <a:gd name="T4" fmla="*/ 104 w 128"/>
                <a:gd name="T5" fmla="*/ 0 h 112"/>
                <a:gd name="T6" fmla="*/ 64 w 128"/>
                <a:gd name="T7" fmla="*/ 0 h 112"/>
                <a:gd name="T8" fmla="*/ 24 w 128"/>
                <a:gd name="T9" fmla="*/ 0 h 112"/>
                <a:gd name="T10" fmla="*/ 16 w 128"/>
                <a:gd name="T11" fmla="*/ 6 h 112"/>
                <a:gd name="T12" fmla="*/ 0 w 128"/>
                <a:gd name="T13" fmla="*/ 66 h 112"/>
                <a:gd name="T14" fmla="*/ 0 w 128"/>
                <a:gd name="T15" fmla="*/ 68 h 112"/>
                <a:gd name="T16" fmla="*/ 0 w 128"/>
                <a:gd name="T17" fmla="*/ 96 h 112"/>
                <a:gd name="T18" fmla="*/ 16 w 128"/>
                <a:gd name="T19" fmla="*/ 112 h 112"/>
                <a:gd name="T20" fmla="*/ 112 w 128"/>
                <a:gd name="T21" fmla="*/ 112 h 112"/>
                <a:gd name="T22" fmla="*/ 128 w 128"/>
                <a:gd name="T23" fmla="*/ 96 h 112"/>
                <a:gd name="T24" fmla="*/ 128 w 128"/>
                <a:gd name="T25" fmla="*/ 68 h 112"/>
                <a:gd name="T26" fmla="*/ 128 w 128"/>
                <a:gd name="T27" fmla="*/ 66 h 112"/>
                <a:gd name="T28" fmla="*/ 120 w 128"/>
                <a:gd name="T29" fmla="*/ 96 h 112"/>
                <a:gd name="T30" fmla="*/ 112 w 128"/>
                <a:gd name="T31" fmla="*/ 104 h 112"/>
                <a:gd name="T32" fmla="*/ 16 w 128"/>
                <a:gd name="T33" fmla="*/ 104 h 112"/>
                <a:gd name="T34" fmla="*/ 8 w 128"/>
                <a:gd name="T35" fmla="*/ 96 h 112"/>
                <a:gd name="T36" fmla="*/ 8 w 128"/>
                <a:gd name="T37" fmla="*/ 68 h 112"/>
                <a:gd name="T38" fmla="*/ 24 w 128"/>
                <a:gd name="T39" fmla="*/ 8 h 112"/>
                <a:gd name="T40" fmla="*/ 104 w 128"/>
                <a:gd name="T41" fmla="*/ 8 h 112"/>
                <a:gd name="T42" fmla="*/ 120 w 128"/>
                <a:gd name="T43" fmla="*/ 68 h 112"/>
                <a:gd name="T44" fmla="*/ 120 w 128"/>
                <a:gd name="T45" fmla="*/ 9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8" h="112">
                  <a:moveTo>
                    <a:pt x="128" y="66"/>
                  </a:moveTo>
                  <a:cubicBezTo>
                    <a:pt x="112" y="6"/>
                    <a:pt x="112" y="6"/>
                    <a:pt x="112" y="6"/>
                  </a:cubicBezTo>
                  <a:cubicBezTo>
                    <a:pt x="111" y="2"/>
                    <a:pt x="108" y="0"/>
                    <a:pt x="10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0" y="0"/>
                    <a:pt x="17" y="2"/>
                    <a:pt x="16" y="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7"/>
                    <a:pt x="0" y="67"/>
                    <a:pt x="0" y="68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5"/>
                    <a:pt x="7" y="112"/>
                    <a:pt x="16" y="112"/>
                  </a:cubicBezTo>
                  <a:cubicBezTo>
                    <a:pt x="112" y="112"/>
                    <a:pt x="112" y="112"/>
                    <a:pt x="112" y="112"/>
                  </a:cubicBezTo>
                  <a:cubicBezTo>
                    <a:pt x="121" y="112"/>
                    <a:pt x="128" y="105"/>
                    <a:pt x="128" y="96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7"/>
                    <a:pt x="128" y="67"/>
                    <a:pt x="128" y="66"/>
                  </a:cubicBezTo>
                  <a:close/>
                  <a:moveTo>
                    <a:pt x="120" y="96"/>
                  </a:moveTo>
                  <a:cubicBezTo>
                    <a:pt x="120" y="100"/>
                    <a:pt x="116" y="104"/>
                    <a:pt x="112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2" y="104"/>
                    <a:pt x="8" y="100"/>
                    <a:pt x="8" y="96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20" y="68"/>
                    <a:pt x="120" y="68"/>
                    <a:pt x="120" y="68"/>
                  </a:cubicBezTo>
                  <a:lnTo>
                    <a:pt x="12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208" name="Freeform 19"/>
            <p:cNvSpPr>
              <a:spLocks noEditPoints="1"/>
            </p:cNvSpPr>
            <p:nvPr/>
          </p:nvSpPr>
          <p:spPr bwMode="auto">
            <a:xfrm>
              <a:off x="58738" y="57150"/>
              <a:ext cx="376238" cy="279400"/>
            </a:xfrm>
            <a:custGeom>
              <a:avLst/>
              <a:gdLst>
                <a:gd name="T0" fmla="*/ 80 w 98"/>
                <a:gd name="T1" fmla="*/ 0 h 72"/>
                <a:gd name="T2" fmla="*/ 18 w 98"/>
                <a:gd name="T3" fmla="*/ 0 h 72"/>
                <a:gd name="T4" fmla="*/ 14 w 98"/>
                <a:gd name="T5" fmla="*/ 3 h 72"/>
                <a:gd name="T6" fmla="*/ 0 w 98"/>
                <a:gd name="T7" fmla="*/ 51 h 72"/>
                <a:gd name="T8" fmla="*/ 1 w 98"/>
                <a:gd name="T9" fmla="*/ 54 h 72"/>
                <a:gd name="T10" fmla="*/ 4 w 98"/>
                <a:gd name="T11" fmla="*/ 56 h 72"/>
                <a:gd name="T12" fmla="*/ 16 w 98"/>
                <a:gd name="T13" fmla="*/ 56 h 72"/>
                <a:gd name="T14" fmla="*/ 20 w 98"/>
                <a:gd name="T15" fmla="*/ 56 h 72"/>
                <a:gd name="T16" fmla="*/ 23 w 98"/>
                <a:gd name="T17" fmla="*/ 56 h 72"/>
                <a:gd name="T18" fmla="*/ 28 w 98"/>
                <a:gd name="T19" fmla="*/ 68 h 72"/>
                <a:gd name="T20" fmla="*/ 35 w 98"/>
                <a:gd name="T21" fmla="*/ 72 h 72"/>
                <a:gd name="T22" fmla="*/ 63 w 98"/>
                <a:gd name="T23" fmla="*/ 72 h 72"/>
                <a:gd name="T24" fmla="*/ 70 w 98"/>
                <a:gd name="T25" fmla="*/ 68 h 72"/>
                <a:gd name="T26" fmla="*/ 75 w 98"/>
                <a:gd name="T27" fmla="*/ 56 h 72"/>
                <a:gd name="T28" fmla="*/ 78 w 98"/>
                <a:gd name="T29" fmla="*/ 56 h 72"/>
                <a:gd name="T30" fmla="*/ 82 w 98"/>
                <a:gd name="T31" fmla="*/ 56 h 72"/>
                <a:gd name="T32" fmla="*/ 94 w 98"/>
                <a:gd name="T33" fmla="*/ 56 h 72"/>
                <a:gd name="T34" fmla="*/ 97 w 98"/>
                <a:gd name="T35" fmla="*/ 54 h 72"/>
                <a:gd name="T36" fmla="*/ 98 w 98"/>
                <a:gd name="T37" fmla="*/ 51 h 72"/>
                <a:gd name="T38" fmla="*/ 84 w 98"/>
                <a:gd name="T39" fmla="*/ 3 h 72"/>
                <a:gd name="T40" fmla="*/ 80 w 98"/>
                <a:gd name="T41" fmla="*/ 0 h 72"/>
                <a:gd name="T42" fmla="*/ 82 w 98"/>
                <a:gd name="T43" fmla="*/ 48 h 72"/>
                <a:gd name="T44" fmla="*/ 75 w 98"/>
                <a:gd name="T45" fmla="*/ 48 h 72"/>
                <a:gd name="T46" fmla="*/ 68 w 98"/>
                <a:gd name="T47" fmla="*/ 52 h 72"/>
                <a:gd name="T48" fmla="*/ 63 w 98"/>
                <a:gd name="T49" fmla="*/ 64 h 72"/>
                <a:gd name="T50" fmla="*/ 35 w 98"/>
                <a:gd name="T51" fmla="*/ 64 h 72"/>
                <a:gd name="T52" fmla="*/ 30 w 98"/>
                <a:gd name="T53" fmla="*/ 52 h 72"/>
                <a:gd name="T54" fmla="*/ 23 w 98"/>
                <a:gd name="T55" fmla="*/ 48 h 72"/>
                <a:gd name="T56" fmla="*/ 16 w 98"/>
                <a:gd name="T57" fmla="*/ 48 h 72"/>
                <a:gd name="T58" fmla="*/ 6 w 98"/>
                <a:gd name="T59" fmla="*/ 48 h 72"/>
                <a:gd name="T60" fmla="*/ 18 w 98"/>
                <a:gd name="T61" fmla="*/ 4 h 72"/>
                <a:gd name="T62" fmla="*/ 80 w 98"/>
                <a:gd name="T63" fmla="*/ 4 h 72"/>
                <a:gd name="T64" fmla="*/ 92 w 98"/>
                <a:gd name="T65" fmla="*/ 48 h 72"/>
                <a:gd name="T66" fmla="*/ 82 w 98"/>
                <a:gd name="T67" fmla="*/ 4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8" h="72">
                  <a:moveTo>
                    <a:pt x="8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6" y="0"/>
                    <a:pt x="15" y="1"/>
                    <a:pt x="14" y="3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2"/>
                    <a:pt x="0" y="53"/>
                    <a:pt x="1" y="54"/>
                  </a:cubicBezTo>
                  <a:cubicBezTo>
                    <a:pt x="2" y="55"/>
                    <a:pt x="3" y="56"/>
                    <a:pt x="4" y="56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30" y="70"/>
                    <a:pt x="32" y="72"/>
                    <a:pt x="35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6" y="72"/>
                    <a:pt x="68" y="70"/>
                    <a:pt x="70" y="68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5" y="56"/>
                    <a:pt x="96" y="55"/>
                    <a:pt x="97" y="54"/>
                  </a:cubicBezTo>
                  <a:cubicBezTo>
                    <a:pt x="98" y="53"/>
                    <a:pt x="98" y="52"/>
                    <a:pt x="98" y="51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83" y="1"/>
                    <a:pt x="82" y="0"/>
                    <a:pt x="80" y="0"/>
                  </a:cubicBezTo>
                  <a:close/>
                  <a:moveTo>
                    <a:pt x="82" y="48"/>
                  </a:moveTo>
                  <a:cubicBezTo>
                    <a:pt x="75" y="48"/>
                    <a:pt x="75" y="48"/>
                    <a:pt x="75" y="48"/>
                  </a:cubicBezTo>
                  <a:cubicBezTo>
                    <a:pt x="72" y="48"/>
                    <a:pt x="70" y="50"/>
                    <a:pt x="68" y="52"/>
                  </a:cubicBezTo>
                  <a:cubicBezTo>
                    <a:pt x="63" y="64"/>
                    <a:pt x="63" y="64"/>
                    <a:pt x="63" y="64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28" y="50"/>
                    <a:pt x="26" y="48"/>
                    <a:pt x="23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2" y="48"/>
                    <a:pt x="92" y="48"/>
                    <a:pt x="92" y="48"/>
                  </a:cubicBezTo>
                  <a:lnTo>
                    <a:pt x="8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2887771" y="3324761"/>
            <a:ext cx="57990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030000"/>
                </a:solidFill>
                <a:latin typeface="News Gothic MT" charset="0"/>
              </a:rPr>
              <a:t>Lightenex</a:t>
            </a:r>
            <a:r>
              <a:rPr lang="en-US" sz="4000" b="1" dirty="0">
                <a:solidFill>
                  <a:srgbClr val="030000"/>
                </a:solidFill>
                <a:latin typeface="News Gothic MT" charset="0"/>
              </a:rPr>
              <a:t>® Gold</a:t>
            </a:r>
            <a:br>
              <a:rPr lang="en-US" sz="4000" b="1" dirty="0">
                <a:solidFill>
                  <a:srgbClr val="030000"/>
                </a:solidFill>
                <a:latin typeface="News Gothic MT" charset="0"/>
              </a:rPr>
            </a:br>
            <a:r>
              <a:rPr lang="en-US" sz="4000" b="1" dirty="0">
                <a:solidFill>
                  <a:srgbClr val="030000"/>
                </a:solidFill>
                <a:latin typeface="News Gothic MT" charset="0"/>
              </a:rPr>
              <a:t>Works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0" y="5279648"/>
            <a:ext cx="36794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/>
              <a:t>www.pharmaclinix.com</a:t>
            </a:r>
          </a:p>
          <a:p>
            <a:pPr algn="ctr"/>
            <a:endParaRPr lang="en-US" altLang="en-US" sz="2400" dirty="0">
              <a:solidFill>
                <a:srgbClr val="5F00A6"/>
              </a:solidFill>
            </a:endParaRPr>
          </a:p>
        </p:txBody>
      </p:sp>
      <p:pic>
        <p:nvPicPr>
          <p:cNvPr id="29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58977" y="64910"/>
            <a:ext cx="1669311" cy="1192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96" y="2722239"/>
            <a:ext cx="2951207" cy="363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8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0"/>
      <p:bldP spid="204" grpId="0" animBg="1"/>
      <p:bldP spid="205" grpId="0" animBg="1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796438" y="1310641"/>
            <a:ext cx="6287948" cy="908809"/>
            <a:chOff x="2717442" y="1219200"/>
            <a:chExt cx="6287948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17442" y="1369084"/>
              <a:ext cx="3887218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4000" dirty="0" smtClean="0">
                  <a:latin typeface="Arial Rounded MT Bold" panose="020F0704030504030204" pitchFamily="34" charset="0"/>
                </a:rPr>
                <a:t>   </a:t>
              </a:r>
              <a:r>
                <a:rPr lang="en-US" sz="4000" dirty="0" err="1" smtClean="0">
                  <a:latin typeface="Arial Rounded MT Bold" panose="020F0704030504030204" pitchFamily="34" charset="0"/>
                </a:rPr>
                <a:t>Lightenex</a:t>
              </a:r>
              <a:r>
                <a:rPr lang="en-US" sz="4000" dirty="0" smtClean="0">
                  <a:latin typeface="Arial Rounded MT Bold" panose="020F0704030504030204" pitchFamily="34" charset="0"/>
                </a:rPr>
                <a:t>® Gold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454408" y="2111601"/>
            <a:ext cx="769899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30000"/>
                </a:solidFill>
              </a:rPr>
              <a:t>INGREDIENTS:</a:t>
            </a:r>
          </a:p>
          <a:p>
            <a:pPr marL="342900" indent="-342900" fontAlgn="auto">
              <a:lnSpc>
                <a:spcPct val="14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30000"/>
                </a:solidFill>
              </a:rPr>
              <a:t>ALPHA ARBUTIN 3%</a:t>
            </a:r>
          </a:p>
          <a:p>
            <a:pPr marL="342900" indent="-342900" fontAlgn="auto">
              <a:lnSpc>
                <a:spcPct val="14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30000"/>
                </a:solidFill>
              </a:rPr>
              <a:t>BETA ARBUTIN 3%</a:t>
            </a:r>
          </a:p>
          <a:p>
            <a:pPr marL="342900" indent="-342900" fontAlgn="auto">
              <a:lnSpc>
                <a:spcPct val="14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30000"/>
                </a:solidFill>
              </a:rPr>
              <a:t>MAGNESIUM ASCORBYL PHOSPHATE 10%</a:t>
            </a:r>
          </a:p>
          <a:p>
            <a:pPr marL="342900" indent="-342900" fontAlgn="auto">
              <a:lnSpc>
                <a:spcPct val="14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30000"/>
                </a:solidFill>
              </a:rPr>
              <a:t>DIOIC ACID 4% (OCTADECENE-DIOIC ACID)</a:t>
            </a:r>
          </a:p>
          <a:p>
            <a:pPr marL="342900" indent="-342900" fontAlgn="auto">
              <a:lnSpc>
                <a:spcPct val="14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30000"/>
                </a:solidFill>
              </a:rPr>
              <a:t>L-LACTIC ACID 5%</a:t>
            </a:r>
          </a:p>
          <a:p>
            <a:pPr marL="342900" indent="-342900" fontAlgn="auto">
              <a:lnSpc>
                <a:spcPct val="14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30000"/>
                </a:solidFill>
              </a:rPr>
              <a:t>RETINALDEHYDE 0.25%</a:t>
            </a:r>
          </a:p>
          <a:p>
            <a:pPr marL="342900" indent="-342900" fontAlgn="auto">
              <a:lnSpc>
                <a:spcPct val="14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30000"/>
                </a:solidFill>
              </a:rPr>
              <a:t>NIACINAMIDE 3%</a:t>
            </a:r>
          </a:p>
          <a:p>
            <a:pPr marL="342900" indent="-342900" fontAlgn="auto">
              <a:lnSpc>
                <a:spcPct val="14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30000"/>
                </a:solidFill>
              </a:rPr>
              <a:t>N-ACETYL GLUCOSAMINE 3%</a:t>
            </a:r>
          </a:p>
          <a:p>
            <a:pPr marL="342900" indent="-342900" fontAlgn="auto">
              <a:lnSpc>
                <a:spcPct val="14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30000"/>
                </a:solidFill>
              </a:rPr>
              <a:t>LIQUORICE EXTRACT 3%</a:t>
            </a:r>
          </a:p>
          <a:p>
            <a:pPr marL="342900" indent="-342900" fontAlgn="auto">
              <a:lnSpc>
                <a:spcPct val="14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30000"/>
                </a:solidFill>
              </a:rPr>
              <a:t>FERULLIC ACID 0.5%+MIXED TOCOPHEROL</a:t>
            </a:r>
          </a:p>
          <a:p>
            <a:endParaRPr lang="en-US" sz="2400" dirty="0"/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79" y="76200"/>
            <a:ext cx="1269046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9" y="2707922"/>
            <a:ext cx="2951207" cy="338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52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796438" y="1310641"/>
            <a:ext cx="6287948" cy="908809"/>
            <a:chOff x="2717442" y="1219200"/>
            <a:chExt cx="6287948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17442" y="1369084"/>
              <a:ext cx="3887218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4000" dirty="0" smtClean="0">
                  <a:latin typeface="Arial Rounded MT Bold" panose="020F0704030504030204" pitchFamily="34" charset="0"/>
                </a:rPr>
                <a:t>   </a:t>
              </a:r>
              <a:r>
                <a:rPr lang="en-US" sz="4000" dirty="0" err="1" smtClean="0">
                  <a:latin typeface="Arial Rounded MT Bold" panose="020F0704030504030204" pitchFamily="34" charset="0"/>
                </a:rPr>
                <a:t>Lightenex</a:t>
              </a:r>
              <a:r>
                <a:rPr lang="en-US" sz="4000" dirty="0" smtClean="0">
                  <a:latin typeface="Arial Rounded MT Bold" panose="020F0704030504030204" pitchFamily="34" charset="0"/>
                </a:rPr>
                <a:t>® Gold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585135" y="2363707"/>
            <a:ext cx="7698991" cy="524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GB" sz="2400" dirty="0">
                <a:solidFill>
                  <a:srgbClr val="030000"/>
                </a:solidFill>
              </a:rPr>
              <a:t>Cultured Human Melanoma cells &amp; three dimensional human skin model treated with Alpha </a:t>
            </a:r>
            <a:r>
              <a:rPr lang="en-GB" sz="2400" dirty="0" err="1">
                <a:solidFill>
                  <a:srgbClr val="030000"/>
                </a:solidFill>
              </a:rPr>
              <a:t>Arbutin</a:t>
            </a:r>
            <a:r>
              <a:rPr lang="en-GB" sz="2400" dirty="0">
                <a:solidFill>
                  <a:srgbClr val="030000"/>
                </a:solidFill>
              </a:rPr>
              <a:t> showed:</a:t>
            </a:r>
          </a:p>
          <a:p>
            <a:pPr marL="342900" indent="-342900">
              <a:lnSpc>
                <a:spcPct val="140000"/>
              </a:lnSpc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030000"/>
                </a:solidFill>
              </a:rPr>
              <a:t>Melanin synthesis reduced by </a:t>
            </a:r>
            <a:r>
              <a:rPr lang="en-GB" sz="2400" b="1" dirty="0">
                <a:solidFill>
                  <a:srgbClr val="030000"/>
                </a:solidFill>
              </a:rPr>
              <a:t>24%</a:t>
            </a:r>
          </a:p>
          <a:p>
            <a:pPr marL="342900" indent="-342900">
              <a:lnSpc>
                <a:spcPct val="140000"/>
              </a:lnSpc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030000"/>
                </a:solidFill>
              </a:rPr>
              <a:t>Skin model showed </a:t>
            </a:r>
            <a:r>
              <a:rPr lang="en-GB" sz="2400" b="1" dirty="0">
                <a:solidFill>
                  <a:srgbClr val="030000"/>
                </a:solidFill>
              </a:rPr>
              <a:t>60% </a:t>
            </a:r>
            <a:r>
              <a:rPr lang="en-GB" sz="2400" dirty="0">
                <a:solidFill>
                  <a:srgbClr val="030000"/>
                </a:solidFill>
              </a:rPr>
              <a:t>reduction in Melanin</a:t>
            </a:r>
          </a:p>
          <a:p>
            <a:pPr marL="342900" indent="-342900">
              <a:lnSpc>
                <a:spcPct val="140000"/>
              </a:lnSpc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030000"/>
                </a:solidFill>
              </a:rPr>
              <a:t>Cellular </a:t>
            </a:r>
            <a:r>
              <a:rPr lang="en-GB" sz="2400" dirty="0" err="1">
                <a:solidFill>
                  <a:srgbClr val="030000"/>
                </a:solidFill>
              </a:rPr>
              <a:t>tyrosinase</a:t>
            </a:r>
            <a:r>
              <a:rPr lang="en-GB" sz="2400" dirty="0">
                <a:solidFill>
                  <a:srgbClr val="030000"/>
                </a:solidFill>
              </a:rPr>
              <a:t> activity significantly reduced.</a:t>
            </a:r>
          </a:p>
          <a:p>
            <a:pPr marL="342900" indent="-342900">
              <a:lnSpc>
                <a:spcPct val="140000"/>
              </a:lnSpc>
              <a:buFont typeface="Wingdings" panose="05000000000000000000" pitchFamily="2" charset="2"/>
              <a:buChar char="v"/>
            </a:pPr>
            <a:r>
              <a:rPr lang="en-GB" sz="2400" dirty="0" err="1" smtClean="0">
                <a:solidFill>
                  <a:srgbClr val="030000"/>
                </a:solidFill>
              </a:rPr>
              <a:t>Lightenex</a:t>
            </a:r>
            <a:r>
              <a:rPr lang="en-GB" sz="2400" dirty="0" smtClean="0">
                <a:solidFill>
                  <a:srgbClr val="030000"/>
                </a:solidFill>
              </a:rPr>
              <a:t>® </a:t>
            </a:r>
            <a:r>
              <a:rPr lang="en-GB" sz="2400" dirty="0">
                <a:solidFill>
                  <a:srgbClr val="030000"/>
                </a:solidFill>
              </a:rPr>
              <a:t>Gold has </a:t>
            </a:r>
            <a:r>
              <a:rPr lang="en-GB" sz="2400" b="1" dirty="0">
                <a:solidFill>
                  <a:srgbClr val="030000"/>
                </a:solidFill>
              </a:rPr>
              <a:t>3% </a:t>
            </a:r>
            <a:r>
              <a:rPr lang="en-GB" sz="2400" dirty="0">
                <a:solidFill>
                  <a:srgbClr val="030000"/>
                </a:solidFill>
              </a:rPr>
              <a:t>Alpha </a:t>
            </a:r>
            <a:r>
              <a:rPr lang="en-GB" sz="2400" dirty="0" err="1">
                <a:solidFill>
                  <a:srgbClr val="030000"/>
                </a:solidFill>
              </a:rPr>
              <a:t>Arbutin</a:t>
            </a: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4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40000"/>
              </a:lnSpc>
            </a:pPr>
            <a:r>
              <a:rPr lang="en-GB" sz="1000" b="1" dirty="0">
                <a:solidFill>
                  <a:srgbClr val="030000"/>
                </a:solidFill>
              </a:rPr>
              <a:t>REF 1-Pharm Bull.2004 April;27(4):510-4.Inhibitory effects of alpha-</a:t>
            </a:r>
            <a:r>
              <a:rPr lang="en-GB" sz="1000" b="1" dirty="0" err="1">
                <a:solidFill>
                  <a:srgbClr val="030000"/>
                </a:solidFill>
              </a:rPr>
              <a:t>arbutin</a:t>
            </a:r>
            <a:r>
              <a:rPr lang="en-GB" sz="1000" b="1" dirty="0">
                <a:solidFill>
                  <a:srgbClr val="030000"/>
                </a:solidFill>
              </a:rPr>
              <a:t> on melanin synthesis in cultured human melanoma cells and a three-</a:t>
            </a:r>
            <a:r>
              <a:rPr lang="en-GB" sz="1000" b="1" dirty="0" err="1">
                <a:solidFill>
                  <a:srgbClr val="030000"/>
                </a:solidFill>
              </a:rPr>
              <a:t>dimansional</a:t>
            </a:r>
            <a:r>
              <a:rPr lang="en-GB" sz="1000" b="1" dirty="0">
                <a:solidFill>
                  <a:srgbClr val="030000"/>
                </a:solidFill>
              </a:rPr>
              <a:t> human skin </a:t>
            </a:r>
            <a:r>
              <a:rPr lang="en-GB" sz="1000" b="1" dirty="0" err="1">
                <a:solidFill>
                  <a:srgbClr val="030000"/>
                </a:solidFill>
              </a:rPr>
              <a:t>model.Sugimoto</a:t>
            </a:r>
            <a:r>
              <a:rPr lang="en-GB" sz="1000" b="1" dirty="0">
                <a:solidFill>
                  <a:srgbClr val="030000"/>
                </a:solidFill>
              </a:rPr>
              <a:t> </a:t>
            </a:r>
            <a:r>
              <a:rPr lang="en-GB" sz="1000" b="1" dirty="0" err="1">
                <a:solidFill>
                  <a:srgbClr val="030000"/>
                </a:solidFill>
              </a:rPr>
              <a:t>K,Nishimura</a:t>
            </a:r>
            <a:r>
              <a:rPr lang="en-GB" sz="1000" b="1" dirty="0">
                <a:solidFill>
                  <a:srgbClr val="030000"/>
                </a:solidFill>
              </a:rPr>
              <a:t> </a:t>
            </a:r>
            <a:r>
              <a:rPr lang="en-GB" sz="1000" b="1" dirty="0" err="1">
                <a:solidFill>
                  <a:srgbClr val="030000"/>
                </a:solidFill>
              </a:rPr>
              <a:t>T,Nomura</a:t>
            </a:r>
            <a:r>
              <a:rPr lang="en-GB" sz="1000" b="1" dirty="0">
                <a:solidFill>
                  <a:srgbClr val="030000"/>
                </a:solidFill>
              </a:rPr>
              <a:t> </a:t>
            </a:r>
            <a:r>
              <a:rPr lang="en-GB" sz="1000" b="1" dirty="0" err="1">
                <a:solidFill>
                  <a:srgbClr val="030000"/>
                </a:solidFill>
              </a:rPr>
              <a:t>K,Kuriki</a:t>
            </a:r>
            <a:r>
              <a:rPr lang="en-GB" sz="1000" b="1" dirty="0">
                <a:solidFill>
                  <a:srgbClr val="030000"/>
                </a:solidFill>
              </a:rPr>
              <a:t> </a:t>
            </a:r>
            <a:r>
              <a:rPr lang="en-GB" sz="1000" b="1" dirty="0" err="1">
                <a:solidFill>
                  <a:srgbClr val="030000"/>
                </a:solidFill>
              </a:rPr>
              <a:t>T.Biochemical</a:t>
            </a:r>
            <a:r>
              <a:rPr lang="en-GB" sz="1000" b="1" dirty="0">
                <a:solidFill>
                  <a:srgbClr val="030000"/>
                </a:solidFill>
              </a:rPr>
              <a:t> Research </a:t>
            </a:r>
            <a:r>
              <a:rPr lang="en-GB" sz="1000" b="1" dirty="0" err="1">
                <a:solidFill>
                  <a:srgbClr val="030000"/>
                </a:solidFill>
              </a:rPr>
              <a:t>Laboratory,Ezaki</a:t>
            </a:r>
            <a:r>
              <a:rPr lang="en-GB" sz="1000" b="1" dirty="0">
                <a:solidFill>
                  <a:srgbClr val="030000"/>
                </a:solidFill>
              </a:rPr>
              <a:t> Glico Co Ltd.,4-6-5 </a:t>
            </a:r>
            <a:r>
              <a:rPr lang="en-GB" sz="1000" b="1" dirty="0" err="1">
                <a:solidFill>
                  <a:srgbClr val="030000"/>
                </a:solidFill>
              </a:rPr>
              <a:t>Utajima,Nishiyadogawa-ku,Osaka</a:t>
            </a:r>
            <a:r>
              <a:rPr lang="en-GB" sz="1000" b="1" dirty="0">
                <a:solidFill>
                  <a:srgbClr val="030000"/>
                </a:solidFill>
              </a:rPr>
              <a:t> 555-8502,Japan.</a:t>
            </a:r>
          </a:p>
          <a:p>
            <a:pPr>
              <a:lnSpc>
                <a:spcPct val="14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30000"/>
              </a:solidFill>
            </a:endParaRP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1"/>
            <a:ext cx="1269046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264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796438" y="1310641"/>
            <a:ext cx="6287948" cy="908809"/>
            <a:chOff x="2717442" y="1219200"/>
            <a:chExt cx="6287948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17442" y="1369084"/>
              <a:ext cx="3887218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4000" dirty="0" smtClean="0">
                  <a:latin typeface="Arial Rounded MT Bold" panose="020F0704030504030204" pitchFamily="34" charset="0"/>
                </a:rPr>
                <a:t>   </a:t>
              </a:r>
              <a:r>
                <a:rPr lang="en-US" sz="4000" dirty="0" err="1" smtClean="0">
                  <a:latin typeface="Arial Rounded MT Bold" panose="020F0704030504030204" pitchFamily="34" charset="0"/>
                </a:rPr>
                <a:t>Lightenex</a:t>
              </a:r>
              <a:r>
                <a:rPr lang="en-US" sz="4000" dirty="0" smtClean="0">
                  <a:latin typeface="Arial Rounded MT Bold" panose="020F0704030504030204" pitchFamily="34" charset="0"/>
                </a:rPr>
                <a:t>® Gold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228600" y="2319207"/>
            <a:ext cx="8915400" cy="5162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GB" sz="2400" dirty="0">
                <a:solidFill>
                  <a:srgbClr val="030000"/>
                </a:solidFill>
              </a:rPr>
              <a:t>Alpha and Beta </a:t>
            </a:r>
            <a:r>
              <a:rPr lang="en-GB" sz="2400" dirty="0" err="1">
                <a:solidFill>
                  <a:srgbClr val="030000"/>
                </a:solidFill>
              </a:rPr>
              <a:t>Arbutin</a:t>
            </a:r>
            <a:r>
              <a:rPr lang="en-GB" sz="2400" dirty="0">
                <a:solidFill>
                  <a:srgbClr val="030000"/>
                </a:solidFill>
              </a:rPr>
              <a:t> action on </a:t>
            </a:r>
            <a:r>
              <a:rPr lang="en-GB" sz="2400" dirty="0" err="1">
                <a:solidFill>
                  <a:srgbClr val="030000"/>
                </a:solidFill>
              </a:rPr>
              <a:t>Tyrosinases</a:t>
            </a:r>
            <a:r>
              <a:rPr lang="en-GB" sz="2400" dirty="0">
                <a:solidFill>
                  <a:srgbClr val="030000"/>
                </a:solidFill>
              </a:rPr>
              <a:t> from Mushroom &amp; Mouse Melanoma showed: 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rgbClr val="030000"/>
                </a:solidFill>
              </a:rPr>
              <a:t>Beta </a:t>
            </a:r>
            <a:r>
              <a:rPr lang="en-GB" sz="2000" dirty="0" err="1">
                <a:solidFill>
                  <a:srgbClr val="030000"/>
                </a:solidFill>
              </a:rPr>
              <a:t>Arbutin</a:t>
            </a:r>
            <a:r>
              <a:rPr lang="en-GB" sz="2000" dirty="0">
                <a:solidFill>
                  <a:srgbClr val="030000"/>
                </a:solidFill>
              </a:rPr>
              <a:t> inhibited both </a:t>
            </a:r>
            <a:r>
              <a:rPr lang="en-GB" sz="2000" dirty="0" err="1">
                <a:solidFill>
                  <a:srgbClr val="030000"/>
                </a:solidFill>
              </a:rPr>
              <a:t>Tyrosinases</a:t>
            </a:r>
            <a:r>
              <a:rPr lang="en-GB" sz="2000" dirty="0">
                <a:solidFill>
                  <a:srgbClr val="030000"/>
                </a:solidFill>
              </a:rPr>
              <a:t>  showing non-competitive action.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rgbClr val="030000"/>
                </a:solidFill>
              </a:rPr>
              <a:t>Alpha </a:t>
            </a:r>
            <a:r>
              <a:rPr lang="en-GB" sz="2000" dirty="0" err="1">
                <a:solidFill>
                  <a:srgbClr val="030000"/>
                </a:solidFill>
              </a:rPr>
              <a:t>Arbutin</a:t>
            </a:r>
            <a:r>
              <a:rPr lang="en-GB" sz="2000" dirty="0">
                <a:solidFill>
                  <a:srgbClr val="030000"/>
                </a:solidFill>
              </a:rPr>
              <a:t> only inhibited </a:t>
            </a:r>
            <a:r>
              <a:rPr lang="en-GB" sz="2000" dirty="0" err="1">
                <a:solidFill>
                  <a:srgbClr val="030000"/>
                </a:solidFill>
              </a:rPr>
              <a:t>tyrosinase</a:t>
            </a:r>
            <a:r>
              <a:rPr lang="en-GB" sz="2000" dirty="0">
                <a:solidFill>
                  <a:srgbClr val="030000"/>
                </a:solidFill>
              </a:rPr>
              <a:t>  from mouse melanoma 10 times as strongly as Beta </a:t>
            </a:r>
            <a:r>
              <a:rPr lang="en-GB" sz="2000" dirty="0" err="1">
                <a:solidFill>
                  <a:srgbClr val="030000"/>
                </a:solidFill>
              </a:rPr>
              <a:t>Arbutin</a:t>
            </a:r>
            <a:r>
              <a:rPr lang="en-GB" sz="2000" dirty="0">
                <a:solidFill>
                  <a:srgbClr val="030000"/>
                </a:solidFill>
              </a:rPr>
              <a:t> showing mixed type inhibition.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en-GB" sz="2000" dirty="0" err="1">
                <a:solidFill>
                  <a:srgbClr val="030000"/>
                </a:solidFill>
              </a:rPr>
              <a:t>Lightenex</a:t>
            </a:r>
            <a:r>
              <a:rPr lang="en-US" sz="2000" dirty="0">
                <a:solidFill>
                  <a:srgbClr val="030000"/>
                </a:solidFill>
              </a:rPr>
              <a:t>®</a:t>
            </a:r>
            <a:r>
              <a:rPr lang="en-GB" sz="2000" dirty="0">
                <a:solidFill>
                  <a:srgbClr val="030000"/>
                </a:solidFill>
              </a:rPr>
              <a:t> Gold contains both Alpha </a:t>
            </a:r>
            <a:r>
              <a:rPr lang="en-GB" sz="2000" dirty="0" err="1">
                <a:solidFill>
                  <a:srgbClr val="030000"/>
                </a:solidFill>
              </a:rPr>
              <a:t>Arbutin</a:t>
            </a:r>
            <a:r>
              <a:rPr lang="en-GB" sz="2000" dirty="0">
                <a:solidFill>
                  <a:srgbClr val="030000"/>
                </a:solidFill>
              </a:rPr>
              <a:t> &amp; Beta </a:t>
            </a:r>
            <a:r>
              <a:rPr lang="en-GB" sz="2000" dirty="0" err="1">
                <a:solidFill>
                  <a:srgbClr val="030000"/>
                </a:solidFill>
              </a:rPr>
              <a:t>Arbutins</a:t>
            </a:r>
            <a:r>
              <a:rPr lang="en-GB" sz="2000" dirty="0">
                <a:solidFill>
                  <a:srgbClr val="030000"/>
                </a:solidFill>
              </a:rPr>
              <a:t> to reversibly </a:t>
            </a:r>
            <a:r>
              <a:rPr lang="en-GB" sz="2000" dirty="0" smtClean="0">
                <a:solidFill>
                  <a:srgbClr val="030000"/>
                </a:solidFill>
              </a:rPr>
              <a:t>&amp; maximally </a:t>
            </a:r>
            <a:r>
              <a:rPr lang="en-GB" sz="2000" dirty="0">
                <a:solidFill>
                  <a:srgbClr val="030000"/>
                </a:solidFill>
              </a:rPr>
              <a:t>inhibit the enzyme </a:t>
            </a:r>
            <a:r>
              <a:rPr lang="en-GB" sz="2000" dirty="0" err="1">
                <a:solidFill>
                  <a:srgbClr val="030000"/>
                </a:solidFill>
              </a:rPr>
              <a:t>Tyrosinase</a:t>
            </a:r>
            <a:r>
              <a:rPr lang="en-GB" sz="2000" dirty="0">
                <a:solidFill>
                  <a:srgbClr val="030000"/>
                </a:solidFill>
              </a:rPr>
              <a:t>.</a:t>
            </a:r>
          </a:p>
          <a:p>
            <a:endParaRPr lang="en-GB" sz="1050" b="1" dirty="0">
              <a:solidFill>
                <a:srgbClr val="030000"/>
              </a:solidFill>
            </a:endParaRPr>
          </a:p>
          <a:p>
            <a:endParaRPr lang="en-GB" sz="1050" b="1" dirty="0">
              <a:solidFill>
                <a:srgbClr val="030000"/>
              </a:solidFill>
            </a:endParaRPr>
          </a:p>
          <a:p>
            <a:endParaRPr lang="en-GB" sz="1050" b="1" dirty="0">
              <a:solidFill>
                <a:srgbClr val="030000"/>
              </a:solidFill>
            </a:endParaRPr>
          </a:p>
          <a:p>
            <a:r>
              <a:rPr lang="en-GB" sz="1600" b="1" dirty="0">
                <a:solidFill>
                  <a:srgbClr val="030000"/>
                </a:solidFill>
              </a:rPr>
              <a:t>REF 2-Effects of alpha and beta </a:t>
            </a:r>
            <a:r>
              <a:rPr lang="en-GB" sz="1600" b="1" dirty="0" err="1">
                <a:solidFill>
                  <a:srgbClr val="030000"/>
                </a:solidFill>
              </a:rPr>
              <a:t>arbutin</a:t>
            </a:r>
            <a:r>
              <a:rPr lang="en-GB" sz="1600" b="1" dirty="0">
                <a:solidFill>
                  <a:srgbClr val="030000"/>
                </a:solidFill>
              </a:rPr>
              <a:t> on activity of </a:t>
            </a:r>
            <a:r>
              <a:rPr lang="en-GB" sz="1600" b="1" dirty="0" err="1">
                <a:solidFill>
                  <a:srgbClr val="030000"/>
                </a:solidFill>
              </a:rPr>
              <a:t>Tyrosinases</a:t>
            </a:r>
            <a:r>
              <a:rPr lang="en-GB" sz="1600" b="1" dirty="0">
                <a:solidFill>
                  <a:srgbClr val="030000"/>
                </a:solidFill>
              </a:rPr>
              <a:t> from  mushroom and mouse </a:t>
            </a:r>
            <a:r>
              <a:rPr lang="en-GB" sz="1600" b="1" dirty="0" err="1">
                <a:solidFill>
                  <a:srgbClr val="030000"/>
                </a:solidFill>
              </a:rPr>
              <a:t>melanoma.Funayama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M,Arakawa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R,Nishino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T,Shin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T,Murao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S.Biosci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Biotechnol</a:t>
            </a:r>
            <a:r>
              <a:rPr lang="en-GB" sz="1600" b="1" dirty="0">
                <a:solidFill>
                  <a:srgbClr val="030000"/>
                </a:solidFill>
              </a:rPr>
              <a:t> Biochem.1995 Jan;59(1):143-4.</a:t>
            </a:r>
          </a:p>
          <a:p>
            <a:pPr>
              <a:lnSpc>
                <a:spcPct val="14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30000"/>
              </a:solidFill>
            </a:endParaRP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1"/>
            <a:ext cx="1269046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42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796438" y="1310641"/>
            <a:ext cx="6287948" cy="908809"/>
            <a:chOff x="2717442" y="1219200"/>
            <a:chExt cx="6287948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17442" y="1369084"/>
              <a:ext cx="3887218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4000" dirty="0" smtClean="0">
                  <a:latin typeface="Arial Rounded MT Bold" panose="020F0704030504030204" pitchFamily="34" charset="0"/>
                </a:rPr>
                <a:t>   </a:t>
              </a:r>
              <a:r>
                <a:rPr lang="en-US" sz="4000" dirty="0" err="1" smtClean="0">
                  <a:latin typeface="Arial Rounded MT Bold" panose="020F0704030504030204" pitchFamily="34" charset="0"/>
                </a:rPr>
                <a:t>Lightenex</a:t>
              </a:r>
              <a:r>
                <a:rPr lang="en-US" sz="4000" dirty="0" smtClean="0">
                  <a:latin typeface="Arial Rounded MT Bold" panose="020F0704030504030204" pitchFamily="34" charset="0"/>
                </a:rPr>
                <a:t>® Gold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228600" y="2319207"/>
            <a:ext cx="8666207" cy="461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dirty="0">
                <a:solidFill>
                  <a:srgbClr val="030000"/>
                </a:solidFill>
              </a:rPr>
              <a:t>Normal human skin microflora can </a:t>
            </a:r>
            <a:r>
              <a:rPr lang="en-GB" sz="2400" dirty="0" err="1">
                <a:solidFill>
                  <a:srgbClr val="030000"/>
                </a:solidFill>
              </a:rPr>
              <a:t>hydrolyze</a:t>
            </a:r>
            <a:r>
              <a:rPr lang="en-GB" sz="2400" dirty="0">
                <a:solidFill>
                  <a:srgbClr val="030000"/>
                </a:solidFill>
              </a:rPr>
              <a:t> </a:t>
            </a:r>
            <a:r>
              <a:rPr lang="en-GB" sz="2400" dirty="0" err="1">
                <a:solidFill>
                  <a:srgbClr val="030000"/>
                </a:solidFill>
              </a:rPr>
              <a:t>arbutin</a:t>
            </a:r>
            <a:r>
              <a:rPr lang="en-GB" sz="2400" dirty="0">
                <a:solidFill>
                  <a:srgbClr val="030000"/>
                </a:solidFill>
              </a:rPr>
              <a:t> to Hydroquinone which shows more potent radical </a:t>
            </a:r>
            <a:r>
              <a:rPr lang="en-GB" sz="2400" dirty="0" err="1">
                <a:solidFill>
                  <a:srgbClr val="030000"/>
                </a:solidFill>
              </a:rPr>
              <a:t>scavanging</a:t>
            </a:r>
            <a:r>
              <a:rPr lang="en-GB" sz="2400" dirty="0">
                <a:solidFill>
                  <a:srgbClr val="030000"/>
                </a:solidFill>
              </a:rPr>
              <a:t> activity and </a:t>
            </a:r>
            <a:r>
              <a:rPr lang="en-GB" sz="2400" dirty="0" err="1">
                <a:solidFill>
                  <a:srgbClr val="030000"/>
                </a:solidFill>
              </a:rPr>
              <a:t>Tyrosinase</a:t>
            </a:r>
            <a:r>
              <a:rPr lang="en-GB" sz="2400" dirty="0">
                <a:solidFill>
                  <a:srgbClr val="030000"/>
                </a:solidFill>
              </a:rPr>
              <a:t> inhibition than </a:t>
            </a:r>
            <a:r>
              <a:rPr lang="en-GB" sz="2400" dirty="0" err="1">
                <a:solidFill>
                  <a:srgbClr val="030000"/>
                </a:solidFill>
              </a:rPr>
              <a:t>Arbutin</a:t>
            </a:r>
            <a:r>
              <a:rPr lang="en-GB" sz="2400" dirty="0" smtClean="0">
                <a:solidFill>
                  <a:srgbClr val="030000"/>
                </a:solidFill>
              </a:rPr>
              <a:t>. </a:t>
            </a:r>
            <a:r>
              <a:rPr lang="en-GB" sz="2400" dirty="0" err="1" smtClean="0">
                <a:solidFill>
                  <a:srgbClr val="030000"/>
                </a:solidFill>
              </a:rPr>
              <a:t>Lightenex</a:t>
            </a:r>
            <a:r>
              <a:rPr lang="en-GB" sz="2400" dirty="0" smtClean="0">
                <a:solidFill>
                  <a:srgbClr val="030000"/>
                </a:solidFill>
              </a:rPr>
              <a:t>® </a:t>
            </a:r>
            <a:r>
              <a:rPr lang="en-GB" sz="2400" dirty="0">
                <a:solidFill>
                  <a:srgbClr val="030000"/>
                </a:solidFill>
              </a:rPr>
              <a:t>Gold contains 6% total </a:t>
            </a:r>
            <a:r>
              <a:rPr lang="en-GB" sz="2400" dirty="0" err="1">
                <a:solidFill>
                  <a:srgbClr val="030000"/>
                </a:solidFill>
              </a:rPr>
              <a:t>Arbutin</a:t>
            </a:r>
            <a:r>
              <a:rPr lang="en-GB" sz="2400" dirty="0">
                <a:solidFill>
                  <a:srgbClr val="030000"/>
                </a:solidFill>
              </a:rPr>
              <a:t>.</a:t>
            </a:r>
          </a:p>
          <a:p>
            <a:endParaRPr lang="en-GB" sz="1050" b="1" dirty="0">
              <a:solidFill>
                <a:srgbClr val="030000"/>
              </a:solidFill>
            </a:endParaRPr>
          </a:p>
          <a:p>
            <a:endParaRPr lang="en-GB" sz="1050" b="1" dirty="0">
              <a:solidFill>
                <a:srgbClr val="030000"/>
              </a:solidFill>
            </a:endParaRPr>
          </a:p>
          <a:p>
            <a:endParaRPr lang="en-GB" sz="1050" b="1" dirty="0">
              <a:solidFill>
                <a:srgbClr val="030000"/>
              </a:solidFill>
            </a:endParaRPr>
          </a:p>
          <a:p>
            <a:endParaRPr lang="en-GB" sz="1050" b="1" dirty="0">
              <a:solidFill>
                <a:srgbClr val="030000"/>
              </a:solidFill>
            </a:endParaRPr>
          </a:p>
          <a:p>
            <a:endParaRPr lang="en-GB" sz="1050" b="1" dirty="0">
              <a:solidFill>
                <a:srgbClr val="030000"/>
              </a:solidFill>
            </a:endParaRPr>
          </a:p>
          <a:p>
            <a:endParaRPr lang="en-GB" sz="1050" b="1" dirty="0">
              <a:solidFill>
                <a:srgbClr val="030000"/>
              </a:solidFill>
            </a:endParaRPr>
          </a:p>
          <a:p>
            <a:endParaRPr lang="en-GB" sz="1050" b="1" dirty="0">
              <a:solidFill>
                <a:srgbClr val="030000"/>
              </a:solidFill>
            </a:endParaRPr>
          </a:p>
          <a:p>
            <a:r>
              <a:rPr lang="en-GB" sz="1600" b="1" dirty="0" smtClean="0">
                <a:solidFill>
                  <a:srgbClr val="030000"/>
                </a:solidFill>
              </a:rPr>
              <a:t>REF-3-Hydrolysis </a:t>
            </a:r>
            <a:r>
              <a:rPr lang="en-GB" sz="1600" b="1" dirty="0">
                <a:solidFill>
                  <a:srgbClr val="030000"/>
                </a:solidFill>
              </a:rPr>
              <a:t>of </a:t>
            </a:r>
            <a:r>
              <a:rPr lang="en-GB" sz="1600" b="1" dirty="0" err="1">
                <a:solidFill>
                  <a:srgbClr val="030000"/>
                </a:solidFill>
              </a:rPr>
              <a:t>Arbutin</a:t>
            </a:r>
            <a:r>
              <a:rPr lang="en-GB" sz="1600" b="1" dirty="0">
                <a:solidFill>
                  <a:srgbClr val="030000"/>
                </a:solidFill>
              </a:rPr>
              <a:t> to Hydroquinone by human skin Bacteria and its effect on anti-oxidant </a:t>
            </a:r>
            <a:r>
              <a:rPr lang="en-GB" sz="1600" b="1" dirty="0" err="1">
                <a:solidFill>
                  <a:srgbClr val="030000"/>
                </a:solidFill>
              </a:rPr>
              <a:t>activity.J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Cosmet</a:t>
            </a:r>
            <a:r>
              <a:rPr lang="en-GB" sz="1600" b="1" dirty="0">
                <a:solidFill>
                  <a:srgbClr val="030000"/>
                </a:solidFill>
              </a:rPr>
              <a:t> Dermatol.2008Sept;7(3):189-193.Bang </a:t>
            </a:r>
            <a:r>
              <a:rPr lang="en-GB" sz="1600" b="1" dirty="0" err="1">
                <a:solidFill>
                  <a:srgbClr val="030000"/>
                </a:solidFill>
              </a:rPr>
              <a:t>SH,Hans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SJ,KimDH.Dept</a:t>
            </a:r>
            <a:r>
              <a:rPr lang="en-GB" sz="1600" b="1" dirty="0">
                <a:solidFill>
                  <a:srgbClr val="030000"/>
                </a:solidFill>
              </a:rPr>
              <a:t> of Life and </a:t>
            </a:r>
            <a:r>
              <a:rPr lang="en-GB" sz="1600" b="1" dirty="0" err="1">
                <a:solidFill>
                  <a:srgbClr val="030000"/>
                </a:solidFill>
              </a:rPr>
              <a:t>Nanopharmaceutical</a:t>
            </a:r>
            <a:r>
              <a:rPr lang="en-GB" sz="1600" b="1" dirty="0">
                <a:solidFill>
                  <a:srgbClr val="030000"/>
                </a:solidFill>
              </a:rPr>
              <a:t> Sciences and College of </a:t>
            </a:r>
            <a:r>
              <a:rPr lang="en-GB" sz="1600" b="1" dirty="0" err="1">
                <a:solidFill>
                  <a:srgbClr val="030000"/>
                </a:solidFill>
              </a:rPr>
              <a:t>Pharmacy,Kyung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Hee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University,Seoul,South</a:t>
            </a:r>
            <a:r>
              <a:rPr lang="en-GB" sz="1600" b="1" dirty="0">
                <a:solidFill>
                  <a:srgbClr val="030000"/>
                </a:solidFill>
              </a:rPr>
              <a:t> Korea.</a:t>
            </a:r>
          </a:p>
          <a:p>
            <a:pPr>
              <a:lnSpc>
                <a:spcPct val="140000"/>
              </a:lnSpc>
            </a:pPr>
            <a:endParaRPr lang="en-GB" sz="1600" dirty="0">
              <a:solidFill>
                <a:srgbClr val="03000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30000"/>
              </a:solidFill>
            </a:endParaRP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1"/>
            <a:ext cx="1269046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727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796438" y="1310641"/>
            <a:ext cx="6287948" cy="908809"/>
            <a:chOff x="2717442" y="1219200"/>
            <a:chExt cx="6287948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17442" y="1369084"/>
              <a:ext cx="3887218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4000" dirty="0" smtClean="0">
                  <a:latin typeface="Arial Rounded MT Bold" panose="020F0704030504030204" pitchFamily="34" charset="0"/>
                </a:rPr>
                <a:t>   </a:t>
              </a:r>
              <a:r>
                <a:rPr lang="en-US" sz="4000" dirty="0" err="1" smtClean="0">
                  <a:latin typeface="Arial Rounded MT Bold" panose="020F0704030504030204" pitchFamily="34" charset="0"/>
                </a:rPr>
                <a:t>Lightenex</a:t>
              </a:r>
              <a:r>
                <a:rPr lang="en-US" sz="4000" dirty="0" smtClean="0">
                  <a:latin typeface="Arial Rounded MT Bold" panose="020F0704030504030204" pitchFamily="34" charset="0"/>
                </a:rPr>
                <a:t>® Gold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2319207"/>
            <a:ext cx="9144000" cy="5312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2000" dirty="0" err="1">
                <a:solidFill>
                  <a:srgbClr val="030000"/>
                </a:solidFill>
              </a:rPr>
              <a:t>Dioic</a:t>
            </a:r>
            <a:r>
              <a:rPr lang="en-GB" sz="2000" dirty="0">
                <a:solidFill>
                  <a:srgbClr val="030000"/>
                </a:solidFill>
              </a:rPr>
              <a:t> Acid (</a:t>
            </a:r>
            <a:r>
              <a:rPr lang="en-GB" sz="2000" dirty="0" err="1">
                <a:solidFill>
                  <a:srgbClr val="030000"/>
                </a:solidFill>
              </a:rPr>
              <a:t>Octadecene-dioc</a:t>
            </a:r>
            <a:r>
              <a:rPr lang="en-GB" sz="2000" dirty="0">
                <a:solidFill>
                  <a:srgbClr val="030000"/>
                </a:solidFill>
              </a:rPr>
              <a:t> Acid) 4% is present in </a:t>
            </a:r>
            <a:r>
              <a:rPr lang="en-GB" sz="2000" dirty="0" err="1" smtClean="0">
                <a:solidFill>
                  <a:srgbClr val="030000"/>
                </a:solidFill>
              </a:rPr>
              <a:t>Lightenex</a:t>
            </a:r>
            <a:r>
              <a:rPr lang="en-US" sz="2000" dirty="0" smtClean="0">
                <a:solidFill>
                  <a:srgbClr val="030000"/>
                </a:solidFill>
              </a:rPr>
              <a:t>®</a:t>
            </a:r>
            <a:r>
              <a:rPr lang="en-GB" sz="2000" dirty="0" smtClean="0">
                <a:solidFill>
                  <a:srgbClr val="030000"/>
                </a:solidFill>
              </a:rPr>
              <a:t> Gold. </a:t>
            </a:r>
            <a:r>
              <a:rPr lang="en-GB" sz="2000" dirty="0">
                <a:solidFill>
                  <a:srgbClr val="030000"/>
                </a:solidFill>
              </a:rPr>
              <a:t>This acid is a Di-carboxylic acid (</a:t>
            </a:r>
            <a:r>
              <a:rPr lang="en-GB" sz="2000" dirty="0" err="1">
                <a:solidFill>
                  <a:srgbClr val="030000"/>
                </a:solidFill>
              </a:rPr>
              <a:t>dioic</a:t>
            </a:r>
            <a:r>
              <a:rPr lang="en-GB" sz="2000" dirty="0">
                <a:solidFill>
                  <a:srgbClr val="030000"/>
                </a:solidFill>
              </a:rPr>
              <a:t>) like </a:t>
            </a:r>
            <a:r>
              <a:rPr lang="en-GB" sz="2000" dirty="0" err="1">
                <a:solidFill>
                  <a:srgbClr val="030000"/>
                </a:solidFill>
              </a:rPr>
              <a:t>Azelaic</a:t>
            </a:r>
            <a:r>
              <a:rPr lang="en-GB" sz="2000" dirty="0">
                <a:solidFill>
                  <a:srgbClr val="030000"/>
                </a:solidFill>
              </a:rPr>
              <a:t> but is 18 Carbon atoms long instead of 9 carbons like </a:t>
            </a:r>
            <a:r>
              <a:rPr lang="en-GB" sz="2000" dirty="0" err="1">
                <a:solidFill>
                  <a:srgbClr val="030000"/>
                </a:solidFill>
              </a:rPr>
              <a:t>azelaic</a:t>
            </a:r>
            <a:r>
              <a:rPr lang="en-GB" sz="2000" dirty="0">
                <a:solidFill>
                  <a:srgbClr val="030000"/>
                </a:solidFill>
              </a:rPr>
              <a:t>. It is made from Bio-fermentation of Oleic  acid using Yeasts.</a:t>
            </a:r>
          </a:p>
          <a:p>
            <a:pPr>
              <a:lnSpc>
                <a:spcPct val="110000"/>
              </a:lnSpc>
            </a:pPr>
            <a:endParaRPr lang="en-GB" sz="1600" dirty="0" smtClean="0">
              <a:solidFill>
                <a:srgbClr val="030000"/>
              </a:solidFill>
            </a:endParaRPr>
          </a:p>
          <a:p>
            <a:pPr>
              <a:lnSpc>
                <a:spcPct val="110000"/>
              </a:lnSpc>
            </a:pPr>
            <a:r>
              <a:rPr lang="en-GB" sz="2000" dirty="0" smtClean="0">
                <a:solidFill>
                  <a:srgbClr val="030000"/>
                </a:solidFill>
              </a:rPr>
              <a:t>An </a:t>
            </a:r>
            <a:r>
              <a:rPr lang="en-GB" sz="2000" dirty="0">
                <a:solidFill>
                  <a:srgbClr val="030000"/>
                </a:solidFill>
              </a:rPr>
              <a:t>open comparative study of NINETY SIX (96female) </a:t>
            </a:r>
            <a:r>
              <a:rPr lang="en-GB" sz="2000" dirty="0" err="1">
                <a:solidFill>
                  <a:srgbClr val="030000"/>
                </a:solidFill>
              </a:rPr>
              <a:t>Melasma</a:t>
            </a:r>
            <a:r>
              <a:rPr lang="en-GB" sz="2000" dirty="0">
                <a:solidFill>
                  <a:srgbClr val="030000"/>
                </a:solidFill>
              </a:rPr>
              <a:t> patients in an open, comparative, 12 week study between 1% </a:t>
            </a:r>
            <a:r>
              <a:rPr lang="en-GB" sz="2000" dirty="0" err="1">
                <a:solidFill>
                  <a:srgbClr val="030000"/>
                </a:solidFill>
              </a:rPr>
              <a:t>Dioic</a:t>
            </a:r>
            <a:r>
              <a:rPr lang="en-GB" sz="2000" dirty="0">
                <a:solidFill>
                  <a:srgbClr val="030000"/>
                </a:solidFill>
              </a:rPr>
              <a:t> Acid &amp; Hydroquinone 2% showed</a:t>
            </a:r>
            <a:r>
              <a:rPr lang="en-GB" sz="2000" dirty="0" smtClean="0">
                <a:solidFill>
                  <a:srgbClr val="030000"/>
                </a:solidFill>
              </a:rPr>
              <a:t>:</a:t>
            </a:r>
          </a:p>
          <a:p>
            <a:pPr>
              <a:lnSpc>
                <a:spcPct val="110000"/>
              </a:lnSpc>
            </a:pPr>
            <a:endParaRPr lang="en-GB" sz="2000" dirty="0" smtClean="0">
              <a:solidFill>
                <a:srgbClr val="030000"/>
              </a:solidFill>
            </a:endParaRP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GB" sz="2000" dirty="0" smtClean="0">
                <a:solidFill>
                  <a:srgbClr val="030000"/>
                </a:solidFill>
              </a:rPr>
              <a:t>No </a:t>
            </a:r>
            <a:r>
              <a:rPr lang="en-GB" sz="2000" dirty="0">
                <a:solidFill>
                  <a:srgbClr val="030000"/>
                </a:solidFill>
              </a:rPr>
              <a:t>significant difference between treatments.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rgbClr val="030000"/>
                </a:solidFill>
              </a:rPr>
              <a:t>M</a:t>
            </a:r>
            <a:r>
              <a:rPr lang="en-GB" sz="2000" dirty="0" smtClean="0">
                <a:solidFill>
                  <a:srgbClr val="030000"/>
                </a:solidFill>
              </a:rPr>
              <a:t>ore </a:t>
            </a:r>
            <a:r>
              <a:rPr lang="en-GB" sz="2000" dirty="0">
                <a:solidFill>
                  <a:srgbClr val="030000"/>
                </a:solidFill>
              </a:rPr>
              <a:t>pruritus with hydroquinone</a:t>
            </a:r>
            <a:r>
              <a:rPr lang="en-GB" sz="2000" dirty="0" smtClean="0">
                <a:solidFill>
                  <a:srgbClr val="030000"/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endParaRPr lang="en-GB" sz="2000" dirty="0">
              <a:solidFill>
                <a:srgbClr val="030000"/>
              </a:solidFill>
            </a:endParaRPr>
          </a:p>
          <a:p>
            <a:pPr>
              <a:lnSpc>
                <a:spcPct val="110000"/>
              </a:lnSpc>
            </a:pPr>
            <a:endParaRPr lang="en-GB" sz="2000" dirty="0">
              <a:solidFill>
                <a:srgbClr val="030000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1600" b="1" dirty="0" smtClean="0">
                <a:solidFill>
                  <a:srgbClr val="030000"/>
                </a:solidFill>
              </a:rPr>
              <a:t>REF4-Efficacy </a:t>
            </a:r>
            <a:r>
              <a:rPr lang="en-GB" sz="1600" b="1" dirty="0">
                <a:solidFill>
                  <a:srgbClr val="030000"/>
                </a:solidFill>
              </a:rPr>
              <a:t>of </a:t>
            </a:r>
            <a:r>
              <a:rPr lang="en-GB" sz="1600" b="1" dirty="0" err="1">
                <a:solidFill>
                  <a:srgbClr val="030000"/>
                </a:solidFill>
              </a:rPr>
              <a:t>Dioc</a:t>
            </a:r>
            <a:r>
              <a:rPr lang="en-GB" sz="1600" b="1" dirty="0">
                <a:solidFill>
                  <a:srgbClr val="030000"/>
                </a:solidFill>
              </a:rPr>
              <a:t> (</a:t>
            </a:r>
            <a:r>
              <a:rPr lang="en-GB" sz="1600" b="1" dirty="0" err="1">
                <a:solidFill>
                  <a:srgbClr val="030000"/>
                </a:solidFill>
              </a:rPr>
              <a:t>Octadecene-dioic</a:t>
            </a:r>
            <a:r>
              <a:rPr lang="en-GB" sz="1600" b="1" dirty="0">
                <a:solidFill>
                  <a:srgbClr val="030000"/>
                </a:solidFill>
              </a:rPr>
              <a:t> acid)compared with Hydroquinone in the treatment of </a:t>
            </a:r>
            <a:r>
              <a:rPr lang="en-GB" sz="1600" b="1" dirty="0" err="1">
                <a:solidFill>
                  <a:srgbClr val="030000"/>
                </a:solidFill>
              </a:rPr>
              <a:t>Melasma.Int</a:t>
            </a:r>
            <a:r>
              <a:rPr lang="en-GB" sz="1600" b="1" dirty="0">
                <a:solidFill>
                  <a:srgbClr val="030000"/>
                </a:solidFill>
              </a:rPr>
              <a:t> J Dermatol.2009Aug;48(8):893-5.Tirado-Sanchez </a:t>
            </a:r>
            <a:r>
              <a:rPr lang="en-GB" sz="1600" b="1" dirty="0" err="1">
                <a:solidFill>
                  <a:srgbClr val="030000"/>
                </a:solidFill>
              </a:rPr>
              <a:t>A,Santamaria</a:t>
            </a:r>
            <a:r>
              <a:rPr lang="en-GB" sz="1600" b="1" dirty="0">
                <a:solidFill>
                  <a:srgbClr val="030000"/>
                </a:solidFill>
              </a:rPr>
              <a:t>-Roman </a:t>
            </a:r>
            <a:r>
              <a:rPr lang="en-GB" sz="1600" b="1" dirty="0" err="1">
                <a:solidFill>
                  <a:srgbClr val="030000"/>
                </a:solidFill>
              </a:rPr>
              <a:t>A,Ponce-Olivera</a:t>
            </a:r>
            <a:r>
              <a:rPr lang="en-GB" sz="1600" b="1" dirty="0">
                <a:solidFill>
                  <a:srgbClr val="030000"/>
                </a:solidFill>
              </a:rPr>
              <a:t> RM.</a:t>
            </a:r>
          </a:p>
          <a:p>
            <a:pPr>
              <a:lnSpc>
                <a:spcPct val="11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40000"/>
              </a:lnSpc>
            </a:pPr>
            <a:endParaRPr lang="en-GB" sz="1600" dirty="0">
              <a:solidFill>
                <a:srgbClr val="03000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30000"/>
              </a:solidFill>
            </a:endParaRP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1"/>
            <a:ext cx="1269046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655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796438" y="1310641"/>
            <a:ext cx="6287948" cy="908809"/>
            <a:chOff x="2717442" y="1219200"/>
            <a:chExt cx="6287948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17442" y="1369084"/>
              <a:ext cx="3887218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4000" dirty="0" smtClean="0">
                  <a:latin typeface="Arial Rounded MT Bold" panose="020F0704030504030204" pitchFamily="34" charset="0"/>
                </a:rPr>
                <a:t>   </a:t>
              </a:r>
              <a:r>
                <a:rPr lang="en-US" sz="4000" dirty="0" err="1" smtClean="0">
                  <a:latin typeface="Arial Rounded MT Bold" panose="020F0704030504030204" pitchFamily="34" charset="0"/>
                </a:rPr>
                <a:t>Lightenex</a:t>
              </a:r>
              <a:r>
                <a:rPr lang="en-US" sz="4000" dirty="0" smtClean="0">
                  <a:latin typeface="Arial Rounded MT Bold" panose="020F0704030504030204" pitchFamily="34" charset="0"/>
                </a:rPr>
                <a:t>® Gold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152400" y="2319207"/>
            <a:ext cx="8742407" cy="5190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400" dirty="0" err="1" smtClean="0">
                <a:solidFill>
                  <a:srgbClr val="030000"/>
                </a:solidFill>
              </a:rPr>
              <a:t>Lightenex</a:t>
            </a:r>
            <a:r>
              <a:rPr lang="en-GB" sz="2400" dirty="0" smtClean="0">
                <a:solidFill>
                  <a:srgbClr val="030000"/>
                </a:solidFill>
              </a:rPr>
              <a:t>® </a:t>
            </a:r>
            <a:r>
              <a:rPr lang="en-GB" sz="2400" dirty="0">
                <a:solidFill>
                  <a:srgbClr val="030000"/>
                </a:solidFill>
              </a:rPr>
              <a:t>Gold contains 4% </a:t>
            </a:r>
            <a:r>
              <a:rPr lang="en-GB" sz="2400" dirty="0" err="1">
                <a:solidFill>
                  <a:srgbClr val="030000"/>
                </a:solidFill>
              </a:rPr>
              <a:t>Octadecene-dioic</a:t>
            </a:r>
            <a:r>
              <a:rPr lang="en-GB" sz="2400" dirty="0">
                <a:solidFill>
                  <a:srgbClr val="030000"/>
                </a:solidFill>
              </a:rPr>
              <a:t> acid.</a:t>
            </a:r>
          </a:p>
          <a:p>
            <a:pPr marL="342900" indent="-342900" fontAlgn="auto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400" dirty="0">
                <a:solidFill>
                  <a:srgbClr val="030000"/>
                </a:solidFill>
              </a:rPr>
              <a:t>A twenty patient placebo study on patients of Indian and Pakistani origin given 2% </a:t>
            </a:r>
            <a:r>
              <a:rPr lang="en-GB" sz="2400" dirty="0" err="1">
                <a:solidFill>
                  <a:srgbClr val="030000"/>
                </a:solidFill>
              </a:rPr>
              <a:t>Octadecene-dioic</a:t>
            </a:r>
            <a:r>
              <a:rPr lang="en-GB" sz="2400" dirty="0">
                <a:solidFill>
                  <a:srgbClr val="030000"/>
                </a:solidFill>
              </a:rPr>
              <a:t> acid over 8 weeks showed</a:t>
            </a:r>
          </a:p>
          <a:p>
            <a:pPr marL="342900" indent="-342900" fontAlgn="auto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400" dirty="0">
                <a:solidFill>
                  <a:srgbClr val="030000"/>
                </a:solidFill>
              </a:rPr>
              <a:t>A significant reduction in melanin (p&lt;0.025) measured both by </a:t>
            </a:r>
            <a:r>
              <a:rPr lang="en-GB" sz="2400" dirty="0" err="1">
                <a:solidFill>
                  <a:srgbClr val="030000"/>
                </a:solidFill>
              </a:rPr>
              <a:t>chromameter</a:t>
            </a:r>
            <a:r>
              <a:rPr lang="en-GB" sz="2400" dirty="0">
                <a:solidFill>
                  <a:srgbClr val="030000"/>
                </a:solidFill>
              </a:rPr>
              <a:t> &amp; </a:t>
            </a:r>
            <a:r>
              <a:rPr lang="en-GB" sz="2400" dirty="0" err="1">
                <a:solidFill>
                  <a:srgbClr val="030000"/>
                </a:solidFill>
              </a:rPr>
              <a:t>mexameter</a:t>
            </a:r>
            <a:r>
              <a:rPr lang="en-GB" sz="2400" dirty="0">
                <a:solidFill>
                  <a:srgbClr val="030000"/>
                </a:solidFill>
              </a:rPr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GB" sz="2400" dirty="0">
              <a:solidFill>
                <a:srgbClr val="03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defRPr/>
            </a:pPr>
            <a:endParaRPr lang="en-GB" sz="1050" b="1" dirty="0">
              <a:solidFill>
                <a:srgbClr val="030000"/>
              </a:solidFill>
            </a:endParaRPr>
          </a:p>
          <a:p>
            <a:pPr>
              <a:defRPr/>
            </a:pPr>
            <a:r>
              <a:rPr lang="en-GB" sz="1600" b="1" dirty="0" smtClean="0">
                <a:solidFill>
                  <a:srgbClr val="030000"/>
                </a:solidFill>
              </a:rPr>
              <a:t>REF </a:t>
            </a:r>
            <a:r>
              <a:rPr lang="en-GB" sz="1600" b="1" dirty="0">
                <a:solidFill>
                  <a:srgbClr val="030000"/>
                </a:solidFill>
              </a:rPr>
              <a:t>5-Inter Jour of Cosmetic Science</a:t>
            </a:r>
            <a:r>
              <a:rPr lang="en-GB" sz="1600" b="1" dirty="0" smtClean="0">
                <a:solidFill>
                  <a:srgbClr val="030000"/>
                </a:solidFill>
              </a:rPr>
              <a:t>, Volume </a:t>
            </a:r>
            <a:r>
              <a:rPr lang="en-GB" sz="1600" b="1" dirty="0">
                <a:solidFill>
                  <a:srgbClr val="030000"/>
                </a:solidFill>
              </a:rPr>
              <a:t>33,issue 3 </a:t>
            </a:r>
            <a:r>
              <a:rPr lang="en-GB" sz="1600" b="1" dirty="0" err="1">
                <a:solidFill>
                  <a:srgbClr val="030000"/>
                </a:solidFill>
              </a:rPr>
              <a:t>June,pages</a:t>
            </a:r>
            <a:r>
              <a:rPr lang="en-GB" sz="1600" b="1" dirty="0">
                <a:solidFill>
                  <a:srgbClr val="030000"/>
                </a:solidFill>
              </a:rPr>
              <a:t> 210-221.J M </a:t>
            </a:r>
            <a:r>
              <a:rPr lang="en-GB" sz="1600" b="1" dirty="0" err="1">
                <a:solidFill>
                  <a:srgbClr val="030000"/>
                </a:solidFill>
              </a:rPr>
              <a:t>Gillbro</a:t>
            </a:r>
            <a:r>
              <a:rPr lang="en-GB" sz="1600" b="1" dirty="0" smtClean="0">
                <a:solidFill>
                  <a:srgbClr val="030000"/>
                </a:solidFill>
              </a:rPr>
              <a:t>, M </a:t>
            </a:r>
            <a:r>
              <a:rPr lang="en-GB" sz="1600" b="1" dirty="0">
                <a:solidFill>
                  <a:srgbClr val="030000"/>
                </a:solidFill>
              </a:rPr>
              <a:t>J </a:t>
            </a:r>
          </a:p>
          <a:p>
            <a:pPr>
              <a:defRPr/>
            </a:pPr>
            <a:r>
              <a:rPr lang="en-GB" sz="1600" b="1" dirty="0">
                <a:solidFill>
                  <a:srgbClr val="030000"/>
                </a:solidFill>
              </a:rPr>
              <a:t>Olsson</a:t>
            </a:r>
            <a:r>
              <a:rPr lang="en-GB" sz="1600" b="1" dirty="0" smtClean="0">
                <a:solidFill>
                  <a:srgbClr val="030000"/>
                </a:solidFill>
              </a:rPr>
              <a:t>. The </a:t>
            </a:r>
            <a:r>
              <a:rPr lang="en-GB" sz="1600" b="1" dirty="0" err="1" smtClean="0">
                <a:solidFill>
                  <a:srgbClr val="030000"/>
                </a:solidFill>
              </a:rPr>
              <a:t>Melanogenesis</a:t>
            </a:r>
            <a:r>
              <a:rPr lang="en-GB" sz="1600" b="1" dirty="0" smtClean="0">
                <a:solidFill>
                  <a:srgbClr val="030000"/>
                </a:solidFill>
              </a:rPr>
              <a:t> &amp; mechanisms </a:t>
            </a:r>
            <a:r>
              <a:rPr lang="en-GB" sz="1600" b="1" dirty="0">
                <a:solidFill>
                  <a:srgbClr val="030000"/>
                </a:solidFill>
              </a:rPr>
              <a:t>of skin lightening agents</a:t>
            </a:r>
            <a:r>
              <a:rPr lang="en-GB" sz="1600" b="1" dirty="0" smtClean="0">
                <a:solidFill>
                  <a:srgbClr val="030000"/>
                </a:solidFill>
              </a:rPr>
              <a:t>, existing &amp; new </a:t>
            </a:r>
            <a:r>
              <a:rPr lang="en-GB" sz="1600" b="1" dirty="0">
                <a:solidFill>
                  <a:srgbClr val="030000"/>
                </a:solidFill>
              </a:rPr>
              <a:t>approaches.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1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40000"/>
              </a:lnSpc>
            </a:pPr>
            <a:endParaRPr lang="en-GB" sz="1600" dirty="0">
              <a:solidFill>
                <a:srgbClr val="03000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30000"/>
              </a:solidFill>
            </a:endParaRP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1"/>
            <a:ext cx="1269046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846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796438" y="1310641"/>
            <a:ext cx="6287948" cy="908809"/>
            <a:chOff x="2717442" y="1219200"/>
            <a:chExt cx="6287948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17442" y="1369084"/>
              <a:ext cx="3887218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4000" dirty="0" smtClean="0">
                  <a:latin typeface="Arial Rounded MT Bold" panose="020F0704030504030204" pitchFamily="34" charset="0"/>
                </a:rPr>
                <a:t>   </a:t>
              </a:r>
              <a:r>
                <a:rPr lang="en-US" sz="4000" dirty="0" err="1" smtClean="0">
                  <a:latin typeface="Arial Rounded MT Bold" panose="020F0704030504030204" pitchFamily="34" charset="0"/>
                </a:rPr>
                <a:t>Lightenex</a:t>
              </a:r>
              <a:r>
                <a:rPr lang="en-US" sz="4000" dirty="0" smtClean="0">
                  <a:latin typeface="Arial Rounded MT Bold" panose="020F0704030504030204" pitchFamily="34" charset="0"/>
                </a:rPr>
                <a:t>® Gold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152400" y="2319207"/>
            <a:ext cx="8991600" cy="558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30000"/>
                </a:solidFill>
              </a:rPr>
              <a:t>IN-VITRO STUDIES USING OCTADECENE-DIOIC ACID 2% IN MELANOMA CELLS  SHOWS</a:t>
            </a:r>
            <a:r>
              <a:rPr lang="en-GB" sz="2400" dirty="0" smtClean="0">
                <a:solidFill>
                  <a:srgbClr val="030000"/>
                </a:solidFill>
              </a:rPr>
              <a:t>:</a:t>
            </a:r>
            <a:endParaRPr lang="en-GB" sz="1000" dirty="0" smtClean="0">
              <a:solidFill>
                <a:srgbClr val="030000"/>
              </a:solidFill>
            </a:endParaRPr>
          </a:p>
          <a:p>
            <a:endParaRPr lang="en-GB" sz="1000" dirty="0">
              <a:solidFill>
                <a:srgbClr val="03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030000"/>
                </a:solidFill>
              </a:rPr>
              <a:t>It binds to PPAR -gamma receptors on nuclear membrane of melanocytes to: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030000"/>
                </a:solidFill>
              </a:rPr>
              <a:t>Reduce </a:t>
            </a:r>
            <a:r>
              <a:rPr lang="en-GB" sz="2400" dirty="0" err="1">
                <a:solidFill>
                  <a:srgbClr val="030000"/>
                </a:solidFill>
              </a:rPr>
              <a:t>Tyrosinase</a:t>
            </a:r>
            <a:r>
              <a:rPr lang="en-GB" sz="2400" dirty="0">
                <a:solidFill>
                  <a:srgbClr val="030000"/>
                </a:solidFill>
              </a:rPr>
              <a:t> mRNA production by 54%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030000"/>
                </a:solidFill>
              </a:rPr>
              <a:t>Reduce </a:t>
            </a:r>
            <a:r>
              <a:rPr lang="en-GB" sz="2400" dirty="0" err="1" smtClean="0">
                <a:solidFill>
                  <a:srgbClr val="030000"/>
                </a:solidFill>
              </a:rPr>
              <a:t>Tyrosinase</a:t>
            </a:r>
            <a:r>
              <a:rPr lang="en-GB" sz="2400" dirty="0" smtClean="0">
                <a:solidFill>
                  <a:srgbClr val="030000"/>
                </a:solidFill>
              </a:rPr>
              <a:t> </a:t>
            </a:r>
            <a:r>
              <a:rPr lang="en-GB" sz="2400" dirty="0">
                <a:solidFill>
                  <a:srgbClr val="030000"/>
                </a:solidFill>
              </a:rPr>
              <a:t>production by 52%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 smtClean="0">
                <a:solidFill>
                  <a:srgbClr val="030000"/>
                </a:solidFill>
              </a:rPr>
              <a:t>Reduce </a:t>
            </a:r>
            <a:r>
              <a:rPr lang="en-GB" sz="2400" dirty="0">
                <a:solidFill>
                  <a:srgbClr val="030000"/>
                </a:solidFill>
              </a:rPr>
              <a:t>melanin synthesis by 46%</a:t>
            </a:r>
          </a:p>
          <a:p>
            <a:endParaRPr lang="en-US" sz="1000" dirty="0"/>
          </a:p>
          <a:p>
            <a:r>
              <a:rPr lang="en-GB" sz="1600" b="1" dirty="0" smtClean="0">
                <a:solidFill>
                  <a:srgbClr val="030000"/>
                </a:solidFill>
              </a:rPr>
              <a:t>REF6-Int </a:t>
            </a:r>
            <a:r>
              <a:rPr lang="en-GB" sz="1600" b="1" dirty="0" err="1">
                <a:solidFill>
                  <a:srgbClr val="030000"/>
                </a:solidFill>
              </a:rPr>
              <a:t>Journ</a:t>
            </a:r>
            <a:r>
              <a:rPr lang="en-GB" sz="1600" b="1" dirty="0">
                <a:solidFill>
                  <a:srgbClr val="030000"/>
                </a:solidFill>
              </a:rPr>
              <a:t> of Cosmetic Science-2005,27,123-132.Anew mechanism of action for Skin Whitening </a:t>
            </a:r>
            <a:r>
              <a:rPr lang="en-GB" sz="1600" b="1" dirty="0" err="1">
                <a:solidFill>
                  <a:srgbClr val="030000"/>
                </a:solidFill>
              </a:rPr>
              <a:t>agents:binding</a:t>
            </a:r>
            <a:r>
              <a:rPr lang="en-GB" sz="1600" b="1" dirty="0">
                <a:solidFill>
                  <a:srgbClr val="030000"/>
                </a:solidFill>
              </a:rPr>
              <a:t> to PPAR.J W </a:t>
            </a:r>
            <a:r>
              <a:rPr lang="en-GB" sz="1600" b="1" dirty="0" err="1">
                <a:solidFill>
                  <a:srgbClr val="030000"/>
                </a:solidFill>
              </a:rPr>
              <a:t>Weichers</a:t>
            </a:r>
            <a:r>
              <a:rPr lang="en-GB" sz="1600" b="1" dirty="0" smtClean="0">
                <a:solidFill>
                  <a:srgbClr val="030000"/>
                </a:solidFill>
              </a:rPr>
              <a:t>, A </a:t>
            </a:r>
            <a:r>
              <a:rPr lang="en-GB" sz="1600" b="1" dirty="0">
                <a:solidFill>
                  <a:srgbClr val="030000"/>
                </a:solidFill>
              </a:rPr>
              <a:t>V </a:t>
            </a:r>
            <a:r>
              <a:rPr lang="en-GB" sz="1600" b="1" dirty="0" err="1">
                <a:solidFill>
                  <a:srgbClr val="030000"/>
                </a:solidFill>
              </a:rPr>
              <a:t>Rawlings,C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Garcia,C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Chesne,P</a:t>
            </a:r>
            <a:r>
              <a:rPr lang="en-GB" sz="1600" b="1" dirty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Balaguer</a:t>
            </a:r>
            <a:r>
              <a:rPr lang="en-GB" sz="1600" b="1" dirty="0" smtClean="0">
                <a:solidFill>
                  <a:srgbClr val="030000"/>
                </a:solidFill>
              </a:rPr>
              <a:t>, J </a:t>
            </a:r>
            <a:r>
              <a:rPr lang="en-GB" sz="1600" b="1" dirty="0">
                <a:solidFill>
                  <a:srgbClr val="030000"/>
                </a:solidFill>
              </a:rPr>
              <a:t>C Nicholas</a:t>
            </a:r>
            <a:r>
              <a:rPr lang="en-GB" sz="1600" b="1" dirty="0" smtClean="0">
                <a:solidFill>
                  <a:srgbClr val="030000"/>
                </a:solidFill>
              </a:rPr>
              <a:t>, S </a:t>
            </a:r>
            <a:r>
              <a:rPr lang="en-GB" sz="1600" b="1" dirty="0" err="1" smtClean="0">
                <a:solidFill>
                  <a:srgbClr val="030000"/>
                </a:solidFill>
              </a:rPr>
              <a:t>Corre</a:t>
            </a:r>
            <a:r>
              <a:rPr lang="en-GB" sz="1600" b="1" dirty="0" smtClean="0">
                <a:solidFill>
                  <a:srgbClr val="030000"/>
                </a:solidFill>
              </a:rPr>
              <a:t> &amp; M </a:t>
            </a:r>
            <a:r>
              <a:rPr lang="en-GB" sz="1600" b="1" dirty="0">
                <a:solidFill>
                  <a:srgbClr val="030000"/>
                </a:solidFill>
              </a:rPr>
              <a:t>D Gilbert</a:t>
            </a:r>
            <a:r>
              <a:rPr lang="en-GB" sz="1600" b="1" dirty="0" smtClean="0">
                <a:solidFill>
                  <a:srgbClr val="030000"/>
                </a:solidFill>
              </a:rPr>
              <a:t>. </a:t>
            </a:r>
            <a:r>
              <a:rPr lang="en-GB" sz="1600" b="1" dirty="0" err="1" smtClean="0">
                <a:solidFill>
                  <a:srgbClr val="030000"/>
                </a:solidFill>
              </a:rPr>
              <a:t>Uniqema</a:t>
            </a:r>
            <a:r>
              <a:rPr lang="en-GB" sz="1600" b="1" dirty="0" smtClean="0">
                <a:solidFill>
                  <a:srgbClr val="030000"/>
                </a:solidFill>
              </a:rPr>
              <a:t> </a:t>
            </a:r>
            <a:r>
              <a:rPr lang="en-GB" sz="1600" b="1" dirty="0">
                <a:solidFill>
                  <a:srgbClr val="030000"/>
                </a:solidFill>
              </a:rPr>
              <a:t>Skin R&amp;D</a:t>
            </a:r>
            <a:r>
              <a:rPr lang="en-GB" sz="1600" b="1" dirty="0" smtClean="0">
                <a:solidFill>
                  <a:srgbClr val="030000"/>
                </a:solidFill>
              </a:rPr>
              <a:t>, </a:t>
            </a:r>
            <a:r>
              <a:rPr lang="en-GB" sz="1600" b="1" dirty="0" err="1" smtClean="0">
                <a:solidFill>
                  <a:srgbClr val="030000"/>
                </a:solidFill>
              </a:rPr>
              <a:t>Gouda,The</a:t>
            </a:r>
            <a:r>
              <a:rPr lang="en-GB" sz="1600" b="1" dirty="0" smtClean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Netherlands.A</a:t>
            </a:r>
            <a:r>
              <a:rPr lang="en-GB" sz="1600" b="1" dirty="0">
                <a:solidFill>
                  <a:srgbClr val="030000"/>
                </a:solidFill>
              </a:rPr>
              <a:t> V R Consulting Ltd,26 </a:t>
            </a:r>
            <a:r>
              <a:rPr lang="en-GB" sz="1600" b="1" dirty="0" err="1">
                <a:solidFill>
                  <a:srgbClr val="030000"/>
                </a:solidFill>
              </a:rPr>
              <a:t>Shavington</a:t>
            </a:r>
            <a:r>
              <a:rPr lang="en-GB" sz="1600" b="1" dirty="0">
                <a:solidFill>
                  <a:srgbClr val="030000"/>
                </a:solidFill>
              </a:rPr>
              <a:t> way</a:t>
            </a:r>
            <a:r>
              <a:rPr lang="en-GB" sz="1600" b="1" dirty="0" smtClean="0">
                <a:solidFill>
                  <a:srgbClr val="030000"/>
                </a:solidFill>
              </a:rPr>
              <a:t>, Northwich, Cheshire, </a:t>
            </a:r>
            <a:r>
              <a:rPr lang="en-GB" sz="1600" b="1" dirty="0" err="1" smtClean="0">
                <a:solidFill>
                  <a:srgbClr val="030000"/>
                </a:solidFill>
              </a:rPr>
              <a:t>UK.Endocrinologie</a:t>
            </a:r>
            <a:r>
              <a:rPr lang="en-GB" sz="1600" b="1" dirty="0" smtClean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Moleculaire</a:t>
            </a:r>
            <a:r>
              <a:rPr lang="en-GB" sz="1600" b="1" dirty="0">
                <a:solidFill>
                  <a:srgbClr val="030000"/>
                </a:solidFill>
              </a:rPr>
              <a:t> et </a:t>
            </a:r>
            <a:r>
              <a:rPr lang="en-GB" sz="1600" b="1" dirty="0" err="1">
                <a:solidFill>
                  <a:srgbClr val="030000"/>
                </a:solidFill>
              </a:rPr>
              <a:t>Cellulaire</a:t>
            </a:r>
            <a:r>
              <a:rPr lang="en-GB" sz="1600" b="1" dirty="0">
                <a:solidFill>
                  <a:srgbClr val="030000"/>
                </a:solidFill>
              </a:rPr>
              <a:t> des Cancers</a:t>
            </a:r>
            <a:r>
              <a:rPr lang="en-GB" sz="1600" b="1" dirty="0" smtClean="0">
                <a:solidFill>
                  <a:srgbClr val="030000"/>
                </a:solidFill>
              </a:rPr>
              <a:t>, </a:t>
            </a:r>
            <a:r>
              <a:rPr lang="en-GB" sz="1600" b="1" dirty="0" err="1" smtClean="0">
                <a:solidFill>
                  <a:srgbClr val="030000"/>
                </a:solidFill>
              </a:rPr>
              <a:t>Montpelier,France.Lab</a:t>
            </a:r>
            <a:r>
              <a:rPr lang="en-GB" sz="1600" b="1" dirty="0" smtClean="0">
                <a:solidFill>
                  <a:srgbClr val="030000"/>
                </a:solidFill>
              </a:rPr>
              <a:t> </a:t>
            </a:r>
            <a:r>
              <a:rPr lang="en-GB" sz="1600" b="1" dirty="0" err="1">
                <a:solidFill>
                  <a:srgbClr val="030000"/>
                </a:solidFill>
              </a:rPr>
              <a:t>Genetique</a:t>
            </a:r>
            <a:r>
              <a:rPr lang="en-GB" sz="1600" b="1" dirty="0">
                <a:solidFill>
                  <a:srgbClr val="030000"/>
                </a:solidFill>
              </a:rPr>
              <a:t> et </a:t>
            </a:r>
            <a:r>
              <a:rPr lang="en-GB" sz="1600" b="1" dirty="0" err="1">
                <a:solidFill>
                  <a:srgbClr val="030000"/>
                </a:solidFill>
              </a:rPr>
              <a:t>Developpement</a:t>
            </a:r>
            <a:r>
              <a:rPr lang="en-GB" sz="1600" b="1" dirty="0" smtClean="0">
                <a:solidFill>
                  <a:srgbClr val="030000"/>
                </a:solidFill>
              </a:rPr>
              <a:t>, CNRS </a:t>
            </a:r>
            <a:r>
              <a:rPr lang="en-GB" sz="1600" b="1" dirty="0">
                <a:solidFill>
                  <a:srgbClr val="030000"/>
                </a:solidFill>
              </a:rPr>
              <a:t>UMR6061,Faculty of Medicine</a:t>
            </a:r>
            <a:r>
              <a:rPr lang="en-GB" sz="1600" b="1" dirty="0" smtClean="0">
                <a:solidFill>
                  <a:srgbClr val="030000"/>
                </a:solidFill>
              </a:rPr>
              <a:t>, University </a:t>
            </a:r>
            <a:r>
              <a:rPr lang="en-GB" sz="1600" b="1" dirty="0">
                <a:solidFill>
                  <a:srgbClr val="030000"/>
                </a:solidFill>
              </a:rPr>
              <a:t>of Rennes,1-2 Leon Bernard Avenue,35043 Rennes ,France.</a:t>
            </a:r>
          </a:p>
          <a:p>
            <a:pPr>
              <a:lnSpc>
                <a:spcPct val="11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40000"/>
              </a:lnSpc>
            </a:pPr>
            <a:endParaRPr lang="en-GB" sz="1600" dirty="0">
              <a:solidFill>
                <a:srgbClr val="03000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30000"/>
              </a:solidFill>
            </a:endParaRP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1"/>
            <a:ext cx="1269046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2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6200000">
            <a:off x="76200" y="-76200"/>
            <a:ext cx="1066800" cy="1219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 rot="16200000">
            <a:off x="1371600" y="335280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 rot="16200000">
            <a:off x="1473926" y="762001"/>
            <a:ext cx="457200" cy="45720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16200000">
            <a:off x="966652" y="1310642"/>
            <a:ext cx="548640" cy="54864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Diagonal Corner Rectangle 12"/>
          <p:cNvSpPr/>
          <p:nvPr/>
        </p:nvSpPr>
        <p:spPr>
          <a:xfrm rot="16200000">
            <a:off x="487680" y="1225732"/>
            <a:ext cx="274320" cy="27432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741715" y="1463042"/>
            <a:ext cx="640080" cy="640080"/>
          </a:xfrm>
          <a:prstGeom prst="round2DiagRect">
            <a:avLst>
              <a:gd name="adj1" fmla="val 42381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796438" y="1310641"/>
            <a:ext cx="6287948" cy="908809"/>
            <a:chOff x="2717442" y="1219200"/>
            <a:chExt cx="6287948" cy="1149532"/>
          </a:xfrm>
        </p:grpSpPr>
        <p:sp>
          <p:nvSpPr>
            <p:cNvPr id="24" name="Rectangle 23"/>
            <p:cNvSpPr/>
            <p:nvPr/>
          </p:nvSpPr>
          <p:spPr>
            <a:xfrm>
              <a:off x="3783599" y="1236372"/>
              <a:ext cx="5221791" cy="1132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 smtClean="0"/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2743200" y="1219200"/>
              <a:ext cx="1524000" cy="1143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17442" y="1369084"/>
              <a:ext cx="3887218" cy="895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altLang="en-US" sz="4000" dirty="0" smtClean="0">
                  <a:latin typeface="Arial Rounded MT Bold" panose="020F0704030504030204" pitchFamily="34" charset="0"/>
                </a:rPr>
                <a:t>   </a:t>
              </a:r>
              <a:r>
                <a:rPr lang="en-US" sz="4000" dirty="0" err="1" smtClean="0">
                  <a:latin typeface="Arial Rounded MT Bold" panose="020F0704030504030204" pitchFamily="34" charset="0"/>
                </a:rPr>
                <a:t>Lightenex</a:t>
              </a:r>
              <a:r>
                <a:rPr lang="en-US" sz="4000" dirty="0" smtClean="0">
                  <a:latin typeface="Arial Rounded MT Bold" panose="020F0704030504030204" pitchFamily="34" charset="0"/>
                </a:rPr>
                <a:t>® Gold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152400" y="2319207"/>
            <a:ext cx="8991600" cy="522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GB" sz="2400" dirty="0" err="1" smtClean="0">
                <a:solidFill>
                  <a:srgbClr val="030000"/>
                </a:solidFill>
              </a:rPr>
              <a:t>Lightenex</a:t>
            </a:r>
            <a:r>
              <a:rPr lang="en-GB" sz="2400" dirty="0" smtClean="0">
                <a:solidFill>
                  <a:srgbClr val="030000"/>
                </a:solidFill>
              </a:rPr>
              <a:t>® </a:t>
            </a:r>
            <a:r>
              <a:rPr lang="en-GB" sz="2400" dirty="0">
                <a:solidFill>
                  <a:srgbClr val="030000"/>
                </a:solidFill>
              </a:rPr>
              <a:t>Gold contains 10% (high strength) Magnesium </a:t>
            </a:r>
            <a:r>
              <a:rPr lang="en-GB" sz="2400" dirty="0" err="1">
                <a:solidFill>
                  <a:srgbClr val="030000"/>
                </a:solidFill>
              </a:rPr>
              <a:t>Ascorbyl</a:t>
            </a:r>
            <a:r>
              <a:rPr lang="en-GB" sz="2400" dirty="0">
                <a:solidFill>
                  <a:srgbClr val="030000"/>
                </a:solidFill>
              </a:rPr>
              <a:t> Phosphate (MAP).</a:t>
            </a:r>
          </a:p>
          <a:p>
            <a:pPr>
              <a:lnSpc>
                <a:spcPct val="120000"/>
              </a:lnSpc>
              <a:defRPr/>
            </a:pPr>
            <a:r>
              <a:rPr lang="en-GB" sz="2400" dirty="0">
                <a:solidFill>
                  <a:srgbClr val="030000"/>
                </a:solidFill>
              </a:rPr>
              <a:t>A  Clinical Study using 10% MAP on a total of 34 patients with </a:t>
            </a:r>
            <a:r>
              <a:rPr lang="en-GB" sz="2400" dirty="0" err="1">
                <a:solidFill>
                  <a:srgbClr val="030000"/>
                </a:solidFill>
              </a:rPr>
              <a:t>chloasma</a:t>
            </a:r>
            <a:r>
              <a:rPr lang="en-GB" sz="2400" dirty="0">
                <a:solidFill>
                  <a:srgbClr val="030000"/>
                </a:solidFill>
              </a:rPr>
              <a:t> or senile freckles showed the lightening effect to be significant on 19 of the 34 patients</a:t>
            </a:r>
            <a:r>
              <a:rPr lang="en-GB" sz="2400" dirty="0" smtClean="0">
                <a:solidFill>
                  <a:srgbClr val="030000"/>
                </a:solidFill>
              </a:rPr>
              <a:t>. In </a:t>
            </a:r>
            <a:r>
              <a:rPr lang="en-GB" sz="2400" dirty="0">
                <a:solidFill>
                  <a:srgbClr val="030000"/>
                </a:solidFill>
              </a:rPr>
              <a:t>addition 1.6% of the cream remained  in the epidermis 48 hours after application.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/>
          </a:p>
          <a:p>
            <a:pPr>
              <a:defRPr/>
            </a:pPr>
            <a:r>
              <a:rPr lang="en-GB" sz="1600" b="1" dirty="0" smtClean="0">
                <a:solidFill>
                  <a:srgbClr val="030000"/>
                </a:solidFill>
              </a:rPr>
              <a:t>REF-7.Inhibitory </a:t>
            </a:r>
            <a:r>
              <a:rPr lang="en-GB" sz="1600" b="1" dirty="0">
                <a:solidFill>
                  <a:srgbClr val="030000"/>
                </a:solidFill>
              </a:rPr>
              <a:t>effect of Magnesium </a:t>
            </a:r>
            <a:r>
              <a:rPr lang="en-GB" sz="1600" b="1" dirty="0" err="1">
                <a:solidFill>
                  <a:srgbClr val="030000"/>
                </a:solidFill>
              </a:rPr>
              <a:t>ascorbyl</a:t>
            </a:r>
            <a:r>
              <a:rPr lang="en-GB" sz="1600" b="1" dirty="0">
                <a:solidFill>
                  <a:srgbClr val="030000"/>
                </a:solidFill>
              </a:rPr>
              <a:t> phosphate on </a:t>
            </a:r>
            <a:r>
              <a:rPr lang="en-GB" sz="1600" b="1" dirty="0" err="1">
                <a:solidFill>
                  <a:srgbClr val="030000"/>
                </a:solidFill>
              </a:rPr>
              <a:t>Melanogenesis</a:t>
            </a:r>
            <a:r>
              <a:rPr lang="en-GB" sz="1600" b="1" dirty="0">
                <a:solidFill>
                  <a:srgbClr val="030000"/>
                </a:solidFill>
              </a:rPr>
              <a:t> in vitro and in vivo.</a:t>
            </a:r>
          </a:p>
          <a:p>
            <a:pPr>
              <a:defRPr/>
            </a:pPr>
            <a:r>
              <a:rPr lang="en-GB" sz="1600" b="1" dirty="0">
                <a:solidFill>
                  <a:srgbClr val="030000"/>
                </a:solidFill>
              </a:rPr>
              <a:t>Journal of American Academy of Dermatology.1996 Jan;34(1):29-33.Kameyama </a:t>
            </a:r>
            <a:r>
              <a:rPr lang="en-GB" sz="1600" b="1" dirty="0" err="1">
                <a:solidFill>
                  <a:srgbClr val="030000"/>
                </a:solidFill>
              </a:rPr>
              <a:t>K,Sakai</a:t>
            </a:r>
            <a:r>
              <a:rPr lang="en-GB" sz="1600" b="1" dirty="0">
                <a:solidFill>
                  <a:srgbClr val="030000"/>
                </a:solidFill>
              </a:rPr>
              <a:t> C</a:t>
            </a:r>
            <a:r>
              <a:rPr lang="en-GB" sz="1600" b="1" dirty="0" smtClean="0">
                <a:solidFill>
                  <a:srgbClr val="030000"/>
                </a:solidFill>
              </a:rPr>
              <a:t>, </a:t>
            </a:r>
            <a:r>
              <a:rPr lang="en-GB" sz="1600" b="1" dirty="0" err="1" smtClean="0">
                <a:solidFill>
                  <a:srgbClr val="030000"/>
                </a:solidFill>
              </a:rPr>
              <a:t>Kondoh</a:t>
            </a:r>
            <a:r>
              <a:rPr lang="en-GB" sz="1600" b="1" dirty="0" smtClean="0">
                <a:solidFill>
                  <a:srgbClr val="030000"/>
                </a:solidFill>
              </a:rPr>
              <a:t> </a:t>
            </a:r>
            <a:r>
              <a:rPr lang="en-GB" sz="1600" b="1" dirty="0">
                <a:solidFill>
                  <a:srgbClr val="030000"/>
                </a:solidFill>
              </a:rPr>
              <a:t>K</a:t>
            </a:r>
            <a:r>
              <a:rPr lang="en-GB" sz="1600" b="1" dirty="0" smtClean="0">
                <a:solidFill>
                  <a:srgbClr val="030000"/>
                </a:solidFill>
              </a:rPr>
              <a:t>, </a:t>
            </a:r>
            <a:r>
              <a:rPr lang="en-GB" sz="1600" b="1" dirty="0" err="1" smtClean="0">
                <a:solidFill>
                  <a:srgbClr val="030000"/>
                </a:solidFill>
              </a:rPr>
              <a:t>Nishiyama</a:t>
            </a:r>
            <a:r>
              <a:rPr lang="en-GB" sz="1600" b="1" dirty="0" smtClean="0">
                <a:solidFill>
                  <a:srgbClr val="030000"/>
                </a:solidFill>
              </a:rPr>
              <a:t> </a:t>
            </a:r>
            <a:r>
              <a:rPr lang="en-GB" sz="1600" b="1" dirty="0">
                <a:solidFill>
                  <a:srgbClr val="030000"/>
                </a:solidFill>
              </a:rPr>
              <a:t>S</a:t>
            </a:r>
            <a:r>
              <a:rPr lang="en-GB" sz="1600" b="1" dirty="0" smtClean="0">
                <a:solidFill>
                  <a:srgbClr val="030000"/>
                </a:solidFill>
              </a:rPr>
              <a:t>, </a:t>
            </a:r>
            <a:r>
              <a:rPr lang="en-GB" sz="1600" b="1" dirty="0" err="1" smtClean="0">
                <a:solidFill>
                  <a:srgbClr val="030000"/>
                </a:solidFill>
              </a:rPr>
              <a:t>Tagawa</a:t>
            </a:r>
            <a:r>
              <a:rPr lang="en-GB" sz="1600" b="1" dirty="0" smtClean="0">
                <a:solidFill>
                  <a:srgbClr val="030000"/>
                </a:solidFill>
              </a:rPr>
              <a:t> </a:t>
            </a:r>
            <a:r>
              <a:rPr lang="en-GB" sz="1600" b="1" dirty="0">
                <a:solidFill>
                  <a:srgbClr val="030000"/>
                </a:solidFill>
              </a:rPr>
              <a:t>M</a:t>
            </a:r>
            <a:r>
              <a:rPr lang="en-GB" sz="1600" b="1" dirty="0" smtClean="0">
                <a:solidFill>
                  <a:srgbClr val="030000"/>
                </a:solidFill>
              </a:rPr>
              <a:t>, </a:t>
            </a:r>
            <a:r>
              <a:rPr lang="en-GB" sz="1600" b="1" dirty="0" err="1" smtClean="0">
                <a:solidFill>
                  <a:srgbClr val="030000"/>
                </a:solidFill>
              </a:rPr>
              <a:t>MurataT</a:t>
            </a:r>
            <a:r>
              <a:rPr lang="en-GB" sz="1600" b="1" dirty="0" smtClean="0">
                <a:solidFill>
                  <a:srgbClr val="030000"/>
                </a:solidFill>
              </a:rPr>
              <a:t>, </a:t>
            </a:r>
            <a:r>
              <a:rPr lang="en-GB" sz="1600" b="1" dirty="0" err="1" smtClean="0">
                <a:solidFill>
                  <a:srgbClr val="030000"/>
                </a:solidFill>
              </a:rPr>
              <a:t>Ohnuma</a:t>
            </a:r>
            <a:r>
              <a:rPr lang="en-GB" sz="1600" b="1" dirty="0" smtClean="0">
                <a:solidFill>
                  <a:srgbClr val="030000"/>
                </a:solidFill>
              </a:rPr>
              <a:t> </a:t>
            </a:r>
            <a:r>
              <a:rPr lang="en-GB" sz="1600" b="1" dirty="0">
                <a:solidFill>
                  <a:srgbClr val="030000"/>
                </a:solidFill>
              </a:rPr>
              <a:t>T</a:t>
            </a:r>
            <a:r>
              <a:rPr lang="en-GB" sz="1600" b="1" dirty="0" smtClean="0">
                <a:solidFill>
                  <a:srgbClr val="030000"/>
                </a:solidFill>
              </a:rPr>
              <a:t>, Quigley </a:t>
            </a:r>
            <a:r>
              <a:rPr lang="en-GB" sz="1600" b="1" dirty="0">
                <a:solidFill>
                  <a:srgbClr val="030000"/>
                </a:solidFill>
              </a:rPr>
              <a:t>J</a:t>
            </a:r>
            <a:r>
              <a:rPr lang="en-GB" sz="1600" b="1" dirty="0" smtClean="0">
                <a:solidFill>
                  <a:srgbClr val="030000"/>
                </a:solidFill>
              </a:rPr>
              <a:t>, </a:t>
            </a:r>
            <a:r>
              <a:rPr lang="en-GB" sz="1600" b="1" dirty="0" err="1" smtClean="0">
                <a:solidFill>
                  <a:srgbClr val="030000"/>
                </a:solidFill>
              </a:rPr>
              <a:t>Dorsky</a:t>
            </a:r>
            <a:r>
              <a:rPr lang="en-GB" sz="1600" b="1" dirty="0" smtClean="0">
                <a:solidFill>
                  <a:srgbClr val="030000"/>
                </a:solidFill>
              </a:rPr>
              <a:t> </a:t>
            </a:r>
            <a:r>
              <a:rPr lang="en-GB" sz="1600" b="1" dirty="0">
                <a:solidFill>
                  <a:srgbClr val="030000"/>
                </a:solidFill>
              </a:rPr>
              <a:t>A</a:t>
            </a:r>
            <a:r>
              <a:rPr lang="en-GB" sz="1600" b="1" dirty="0" smtClean="0">
                <a:solidFill>
                  <a:srgbClr val="030000"/>
                </a:solidFill>
              </a:rPr>
              <a:t>, </a:t>
            </a:r>
            <a:r>
              <a:rPr lang="en-GB" sz="1600" b="1" dirty="0" err="1" smtClean="0">
                <a:solidFill>
                  <a:srgbClr val="030000"/>
                </a:solidFill>
              </a:rPr>
              <a:t>BucksD</a:t>
            </a:r>
            <a:r>
              <a:rPr lang="en-GB" sz="1600" b="1" dirty="0" smtClean="0">
                <a:solidFill>
                  <a:srgbClr val="030000"/>
                </a:solidFill>
              </a:rPr>
              <a:t>, </a:t>
            </a:r>
            <a:r>
              <a:rPr lang="en-GB" sz="1600" b="1" dirty="0" err="1" smtClean="0">
                <a:solidFill>
                  <a:srgbClr val="030000"/>
                </a:solidFill>
              </a:rPr>
              <a:t>Blanock</a:t>
            </a:r>
            <a:r>
              <a:rPr lang="en-GB" sz="1600" b="1" dirty="0" smtClean="0">
                <a:solidFill>
                  <a:srgbClr val="030000"/>
                </a:solidFill>
              </a:rPr>
              <a:t> </a:t>
            </a:r>
            <a:r>
              <a:rPr lang="en-GB" sz="1600" b="1" dirty="0">
                <a:solidFill>
                  <a:srgbClr val="030000"/>
                </a:solidFill>
              </a:rPr>
              <a:t>K</a:t>
            </a:r>
            <a:r>
              <a:rPr lang="en-GB" sz="1600" b="1" dirty="0" smtClean="0">
                <a:solidFill>
                  <a:srgbClr val="030000"/>
                </a:solidFill>
              </a:rPr>
              <a:t>. </a:t>
            </a:r>
            <a:r>
              <a:rPr lang="en-GB" sz="1600" b="1" dirty="0" err="1" smtClean="0">
                <a:solidFill>
                  <a:srgbClr val="030000"/>
                </a:solidFill>
              </a:rPr>
              <a:t>Det</a:t>
            </a:r>
            <a:r>
              <a:rPr lang="en-GB" sz="1600" b="1" dirty="0" smtClean="0">
                <a:solidFill>
                  <a:srgbClr val="030000"/>
                </a:solidFill>
              </a:rPr>
              <a:t> </a:t>
            </a:r>
            <a:r>
              <a:rPr lang="en-GB" sz="1600" b="1" dirty="0">
                <a:solidFill>
                  <a:srgbClr val="030000"/>
                </a:solidFill>
              </a:rPr>
              <a:t>of Dermatology</a:t>
            </a:r>
            <a:r>
              <a:rPr lang="en-GB" sz="1600" b="1" dirty="0" smtClean="0">
                <a:solidFill>
                  <a:srgbClr val="030000"/>
                </a:solidFill>
              </a:rPr>
              <a:t>, </a:t>
            </a:r>
            <a:r>
              <a:rPr lang="en-GB" sz="1600" b="1" dirty="0" err="1" smtClean="0">
                <a:solidFill>
                  <a:srgbClr val="030000"/>
                </a:solidFill>
              </a:rPr>
              <a:t>Kitasato</a:t>
            </a:r>
            <a:r>
              <a:rPr lang="en-GB" sz="1600" b="1" dirty="0" smtClean="0">
                <a:solidFill>
                  <a:srgbClr val="030000"/>
                </a:solidFill>
              </a:rPr>
              <a:t> </a:t>
            </a:r>
            <a:r>
              <a:rPr lang="en-GB" sz="1600" b="1" dirty="0">
                <a:solidFill>
                  <a:srgbClr val="030000"/>
                </a:solidFill>
              </a:rPr>
              <a:t>University School of Medicine</a:t>
            </a:r>
            <a:r>
              <a:rPr lang="en-GB" sz="1600" b="1" dirty="0" smtClean="0">
                <a:solidFill>
                  <a:srgbClr val="030000"/>
                </a:solidFill>
              </a:rPr>
              <a:t>, Sagamihara, Japan</a:t>
            </a:r>
            <a:r>
              <a:rPr lang="en-GB" sz="1600" b="1" dirty="0">
                <a:solidFill>
                  <a:srgbClr val="030000"/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endParaRPr lang="en-GB" sz="2400" dirty="0">
              <a:solidFill>
                <a:srgbClr val="030000"/>
              </a:solidFill>
            </a:endParaRPr>
          </a:p>
          <a:p>
            <a:pPr>
              <a:lnSpc>
                <a:spcPct val="140000"/>
              </a:lnSpc>
            </a:pPr>
            <a:endParaRPr lang="en-GB" sz="1600" dirty="0">
              <a:solidFill>
                <a:srgbClr val="03000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30000"/>
              </a:solidFill>
            </a:endParaRP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4680" y="125061"/>
            <a:ext cx="1269046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243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2122</TotalTime>
  <Words>1545</Words>
  <Application>Microsoft Office PowerPoint</Application>
  <PresentationFormat>On-screen Show (4:3)</PresentationFormat>
  <Paragraphs>193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Rounded MT Bold</vt:lpstr>
      <vt:lpstr>Calibri</vt:lpstr>
      <vt:lpstr>News Gothic MT</vt:lpstr>
      <vt:lpstr>Raleway</vt:lpstr>
      <vt:lpstr>Wingdings</vt:lpstr>
      <vt:lpstr>Wingdings 2</vt:lpstr>
      <vt:lpstr>Office Theme</vt:lpstr>
      <vt:lpstr>                                                 UK’s top selling Professional Skincare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Shoaib</dc:creator>
  <cp:lastModifiedBy>Hemang</cp:lastModifiedBy>
  <cp:revision>651</cp:revision>
  <dcterms:created xsi:type="dcterms:W3CDTF">2014-10-10T05:33:59Z</dcterms:created>
  <dcterms:modified xsi:type="dcterms:W3CDTF">2015-10-19T09:28:11Z</dcterms:modified>
</cp:coreProperties>
</file>